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077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850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234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4238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150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578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468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092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120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428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98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840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934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07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7DFC259-1DE7-4CB1-BFA7-820CD9AF161D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D906FAC-6CA6-4527-A879-6A4DF31001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4303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Nacionalni_park_Paklenic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Petar_Zorani%C4%87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planina, priroda, stijena, stjenovito&#10;&#10;Opis je automatski generiran">
            <a:extLst>
              <a:ext uri="{FF2B5EF4-FFF2-40B4-BE49-F238E27FC236}">
                <a16:creationId xmlns:a16="http://schemas.microsoft.com/office/drawing/2014/main" id="{4712E15B-37B1-4D9D-A64A-389E168FB1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2627" b="17592"/>
          <a:stretch/>
        </p:blipFill>
        <p:spPr>
          <a:xfrm>
            <a:off x="-1" y="-1"/>
            <a:ext cx="12192001" cy="4883281"/>
          </a:xfrm>
          <a:prstGeom prst="rect">
            <a:avLst/>
          </a:prstGeom>
        </p:spPr>
      </p:pic>
      <p:sp>
        <p:nvSpPr>
          <p:cNvPr id="11" name="Freeform 9">
            <a:extLst>
              <a:ext uri="{FF2B5EF4-FFF2-40B4-BE49-F238E27FC236}">
                <a16:creationId xmlns:a16="http://schemas.microsoft.com/office/drawing/2014/main" id="{02AB05CC-4371-4DE4-AAE6-20E4B1579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547642"/>
            <a:ext cx="12192000" cy="2332906"/>
          </a:xfrm>
          <a:custGeom>
            <a:avLst/>
            <a:gdLst>
              <a:gd name="connsiteX0" fmla="*/ 0 w 12192000"/>
              <a:gd name="connsiteY0" fmla="*/ 0 h 2332906"/>
              <a:gd name="connsiteX1" fmla="*/ 1996017 w 12192000"/>
              <a:gd name="connsiteY1" fmla="*/ 0 h 2332906"/>
              <a:gd name="connsiteX2" fmla="*/ 2377017 w 12192000"/>
              <a:gd name="connsiteY2" fmla="*/ 263783 h 2332906"/>
              <a:gd name="connsiteX3" fmla="*/ 2385484 w 12192000"/>
              <a:gd name="connsiteY3" fmla="*/ 266713 h 2332906"/>
              <a:gd name="connsiteX4" fmla="*/ 2398184 w 12192000"/>
              <a:gd name="connsiteY4" fmla="*/ 271110 h 2332906"/>
              <a:gd name="connsiteX5" fmla="*/ 2410883 w 12192000"/>
              <a:gd name="connsiteY5" fmla="*/ 275506 h 2332906"/>
              <a:gd name="connsiteX6" fmla="*/ 2421467 w 12192000"/>
              <a:gd name="connsiteY6" fmla="*/ 275506 h 2332906"/>
              <a:gd name="connsiteX7" fmla="*/ 2434167 w 12192000"/>
              <a:gd name="connsiteY7" fmla="*/ 275506 h 2332906"/>
              <a:gd name="connsiteX8" fmla="*/ 2444750 w 12192000"/>
              <a:gd name="connsiteY8" fmla="*/ 271110 h 2332906"/>
              <a:gd name="connsiteX9" fmla="*/ 2457450 w 12192000"/>
              <a:gd name="connsiteY9" fmla="*/ 266713 h 2332906"/>
              <a:gd name="connsiteX10" fmla="*/ 2465917 w 12192000"/>
              <a:gd name="connsiteY10" fmla="*/ 263783 h 2332906"/>
              <a:gd name="connsiteX11" fmla="*/ 2846917 w 12192000"/>
              <a:gd name="connsiteY11" fmla="*/ 0 h 2332906"/>
              <a:gd name="connsiteX12" fmla="*/ 12192000 w 12192000"/>
              <a:gd name="connsiteY12" fmla="*/ 0 h 2332906"/>
              <a:gd name="connsiteX13" fmla="*/ 12192000 w 12192000"/>
              <a:gd name="connsiteY13" fmla="*/ 2332906 h 2332906"/>
              <a:gd name="connsiteX14" fmla="*/ 0 w 12192000"/>
              <a:gd name="connsiteY14" fmla="*/ 2332906 h 233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2332906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92000" y="0"/>
                </a:lnTo>
                <a:lnTo>
                  <a:pt x="12192000" y="2332906"/>
                </a:lnTo>
                <a:lnTo>
                  <a:pt x="0" y="233290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B0BDA59-6D26-44F9-B45C-88853BEB6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788" y="4895558"/>
            <a:ext cx="10572000" cy="1238912"/>
          </a:xfrm>
        </p:spPr>
        <p:txBody>
          <a:bodyPr>
            <a:normAutofit/>
          </a:bodyPr>
          <a:lstStyle/>
          <a:p>
            <a:pPr algn="ctr"/>
            <a:r>
              <a:rPr lang="hr-HR" sz="7000" dirty="0"/>
              <a:t>Planine	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9E54F4E-281B-4909-B27A-62CD55F89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224" y="6074445"/>
            <a:ext cx="10572000" cy="433064"/>
          </a:xfrm>
        </p:spPr>
        <p:txBody>
          <a:bodyPr>
            <a:noAutofit/>
          </a:bodyPr>
          <a:lstStyle/>
          <a:p>
            <a:pPr algn="r"/>
            <a:r>
              <a:rPr lang="hr-HR" sz="3000" dirty="0"/>
              <a:t>Petar Zoranić</a:t>
            </a:r>
          </a:p>
        </p:txBody>
      </p:sp>
    </p:spTree>
    <p:extLst>
      <p:ext uri="{BB962C8B-B14F-4D97-AF65-F5344CB8AC3E}">
        <p14:creationId xmlns:p14="http://schemas.microsoft.com/office/powerpoint/2010/main" val="33257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EC8762-BDB7-4060-BAD8-785DBFB9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Prisjeti se…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E75A83-FAAC-44D8-8791-A982CB877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/>
              <a:t>Prisjeti se obilježja romana i zapiši ih u natuknicama u bilježnicu. </a:t>
            </a:r>
          </a:p>
          <a:p>
            <a:pPr lvl="1"/>
            <a:r>
              <a:rPr lang="hr-HR" sz="2200" dirty="0"/>
              <a:t>obilježja romana:</a:t>
            </a:r>
          </a:p>
          <a:p>
            <a:pPr lvl="2"/>
            <a:r>
              <a:rPr lang="hr-HR" sz="2200" dirty="0"/>
              <a:t>…</a:t>
            </a:r>
          </a:p>
          <a:p>
            <a:pPr lvl="2"/>
            <a:r>
              <a:rPr lang="hr-HR" sz="2200" dirty="0"/>
              <a:t>…</a:t>
            </a:r>
          </a:p>
          <a:p>
            <a:pPr lvl="2"/>
            <a:r>
              <a:rPr lang="hr-HR" sz="2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1875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D494BA-F9EF-469E-85F7-F10D1060F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Čitanje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1CE6F4B-43F7-46C5-962D-98C666C84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1088808" cy="3636511"/>
          </a:xfrm>
        </p:spPr>
        <p:txBody>
          <a:bodyPr>
            <a:normAutofit/>
          </a:bodyPr>
          <a:lstStyle/>
          <a:p>
            <a:r>
              <a:rPr lang="hr-HR" sz="2200" dirty="0"/>
              <a:t>Otvori čitanku na 117. stranici i pročitaj ulomak iz romana </a:t>
            </a:r>
            <a:r>
              <a:rPr lang="hr-HR" sz="2200" i="1" dirty="0"/>
              <a:t>Planine </a:t>
            </a:r>
            <a:r>
              <a:rPr lang="hr-HR" sz="2200" dirty="0"/>
              <a:t>književnika Petra Zoranića.</a:t>
            </a:r>
          </a:p>
        </p:txBody>
      </p:sp>
    </p:spTree>
    <p:extLst>
      <p:ext uri="{BB962C8B-B14F-4D97-AF65-F5344CB8AC3E}">
        <p14:creationId xmlns:p14="http://schemas.microsoft.com/office/powerpoint/2010/main" val="377567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8B2B97-02A3-4BA5-A205-0188F9AA4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hr-HR"/>
              <a:t>Prepiši podatke o autoru.</a:t>
            </a:r>
            <a:endParaRPr lang="hr-HR" dirty="0"/>
          </a:p>
        </p:txBody>
      </p:sp>
      <p:pic>
        <p:nvPicPr>
          <p:cNvPr id="8" name="Slika 7" descr="Slika na kojoj se prikazuje muškarac, košulja, odijelo&#10;&#10;Opis je automatski generiran">
            <a:extLst>
              <a:ext uri="{FF2B5EF4-FFF2-40B4-BE49-F238E27FC236}">
                <a16:creationId xmlns:a16="http://schemas.microsoft.com/office/drawing/2014/main" id="{28109257-5E1F-4F8A-B03A-D146BAC7CC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4" r="5" b="10619"/>
          <a:stretch/>
        </p:blipFill>
        <p:spPr>
          <a:xfrm>
            <a:off x="960438" y="2485748"/>
            <a:ext cx="2913062" cy="3555614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A1113D-5AEA-4077-BF92-11E4A19A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699" y="2413000"/>
            <a:ext cx="7052733" cy="3632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r-HR" b="1" dirty="0"/>
              <a:t>Petar Zoranić </a:t>
            </a:r>
            <a:r>
              <a:rPr lang="hr-HR" dirty="0"/>
              <a:t>rođen je 1508. u Zadru. Autor je prvog hrvatskog romana </a:t>
            </a:r>
            <a:r>
              <a:rPr lang="hr-HR" i="1" dirty="0"/>
              <a:t>Planine </a:t>
            </a:r>
            <a:r>
              <a:rPr lang="hr-HR" dirty="0"/>
              <a:t>koji je napisao 1536. godine, a objavljen je u Veneciji 1569. To je njegovo jedino sačuvano djelo. Ne zna se točna godina njegove smrti (između 1543. i 1569.).</a:t>
            </a:r>
          </a:p>
        </p:txBody>
      </p:sp>
    </p:spTree>
    <p:extLst>
      <p:ext uri="{BB962C8B-B14F-4D97-AF65-F5344CB8AC3E}">
        <p14:creationId xmlns:p14="http://schemas.microsoft.com/office/powerpoint/2010/main" val="202458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AAE826-4243-4942-B756-47E12022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Prepiši i zapamti!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78BBBE-399F-4560-8D28-AEB7E05DE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9" y="2603287"/>
            <a:ext cx="7458075" cy="3636511"/>
          </a:xfrm>
        </p:spPr>
        <p:txBody>
          <a:bodyPr>
            <a:normAutofit/>
          </a:bodyPr>
          <a:lstStyle/>
          <a:p>
            <a:r>
              <a:rPr lang="hr-HR" sz="3400" dirty="0"/>
              <a:t>„Planine” su </a:t>
            </a:r>
            <a:r>
              <a:rPr lang="hr-HR" sz="3400" b="1" dirty="0">
                <a:solidFill>
                  <a:srgbClr val="92D050"/>
                </a:solidFill>
              </a:rPr>
              <a:t>prvi hrvatski roman</a:t>
            </a:r>
            <a:r>
              <a:rPr lang="hr-HR" sz="3400" dirty="0"/>
              <a:t>, napisan 1536. g.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C080445-138E-42F8-B118-7759D9EB7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44040" y="476225"/>
            <a:ext cx="4198100" cy="593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5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03BFC3F-5F9C-410B-BDBD-8B7DE7791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4082385" cy="342769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800" dirty="0"/>
              <a:t>Cjelovitim rečenicama odgovori na pitanja, odgovore zapiši u bilježnicu. </a:t>
            </a:r>
            <a:br>
              <a:rPr lang="hr-HR" sz="2800" dirty="0"/>
            </a:br>
            <a:r>
              <a:rPr lang="hr-HR" sz="2800" dirty="0"/>
              <a:t>(Ne moraš prepisivati pitanja.)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06DEED-F4C7-4113-A7B5-7AA78B6E1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1" y="600075"/>
            <a:ext cx="6105524" cy="6057900"/>
          </a:xfrm>
          <a:effectLst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hr-HR" sz="2200" dirty="0"/>
              <a:t>Kako se zove glavni lik iz ulomka? Što ti njegovo ime otkriva?</a:t>
            </a:r>
          </a:p>
          <a:p>
            <a:pPr>
              <a:lnSpc>
                <a:spcPct val="90000"/>
              </a:lnSpc>
            </a:pPr>
            <a:r>
              <a:rPr lang="hr-HR" sz="2200" dirty="0"/>
              <a:t>Zašto Zoran kreće na putovanje i kamo kreće?</a:t>
            </a:r>
          </a:p>
          <a:p>
            <a:pPr>
              <a:lnSpc>
                <a:spcPct val="90000"/>
              </a:lnSpc>
            </a:pPr>
            <a:r>
              <a:rPr lang="hr-HR" sz="2200" dirty="0"/>
              <a:t>Na koje prepreke nailazi Zoran tijekom putovanja do perivoja?</a:t>
            </a:r>
          </a:p>
          <a:p>
            <a:pPr>
              <a:lnSpc>
                <a:spcPct val="90000"/>
              </a:lnSpc>
            </a:pPr>
            <a:r>
              <a:rPr lang="hr-HR" sz="2200" dirty="0"/>
              <a:t>Tko pomaže Zoranu na putovanju?</a:t>
            </a:r>
          </a:p>
          <a:p>
            <a:pPr>
              <a:lnSpc>
                <a:spcPct val="90000"/>
              </a:lnSpc>
            </a:pPr>
            <a:r>
              <a:rPr lang="hr-HR" sz="2200" dirty="0"/>
              <a:t>Koje vile susreće Zoran, kako se zovu i koga one predstavljaju?</a:t>
            </a:r>
          </a:p>
          <a:p>
            <a:pPr>
              <a:lnSpc>
                <a:spcPct val="90000"/>
              </a:lnSpc>
            </a:pPr>
            <a:r>
              <a:rPr lang="hr-HR" sz="2200" dirty="0"/>
              <a:t>Svaka vila čuva jednu jabuku. Po čemu se razlikuju jabuke svake vile?</a:t>
            </a:r>
          </a:p>
          <a:p>
            <a:pPr>
              <a:lnSpc>
                <a:spcPct val="90000"/>
              </a:lnSpc>
            </a:pPr>
            <a:r>
              <a:rPr lang="hr-HR" sz="2200" dirty="0"/>
              <a:t>Koja je najmlađa vila i što u njenu krilu čuva Zoran? </a:t>
            </a:r>
          </a:p>
          <a:p>
            <a:pPr>
              <a:lnSpc>
                <a:spcPct val="90000"/>
              </a:lnSpc>
            </a:pPr>
            <a:r>
              <a:rPr lang="hr-HR" sz="2200" dirty="0"/>
              <a:t>Kako se osjeća vila Hrvatica i zbog čega?</a:t>
            </a:r>
          </a:p>
          <a:p>
            <a:pPr>
              <a:lnSpc>
                <a:spcPct val="90000"/>
              </a:lnSpc>
            </a:pPr>
            <a:r>
              <a:rPr lang="hr-HR" sz="2200" dirty="0"/>
              <a:t>Pripovijeda li Zoran o nečemu što se stvarno dogodilo ili o svom snu? Citiraj. </a:t>
            </a:r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9983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2E6999-DD17-4ED9-96E6-E6E65DDC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447188"/>
            <a:ext cx="11450320" cy="970450"/>
          </a:xfrm>
        </p:spPr>
        <p:txBody>
          <a:bodyPr/>
          <a:lstStyle/>
          <a:p>
            <a:r>
              <a:rPr lang="hr-HR" dirty="0"/>
              <a:t>Prepiši definicije u bilježnicu i odgovori na pitanja.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D9563EB-B1E6-4EE1-AC6B-F5CF598C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2222287"/>
            <a:ext cx="11724640" cy="451379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hr-HR" sz="2200" b="1" dirty="0">
                <a:solidFill>
                  <a:srgbClr val="92D050"/>
                </a:solidFill>
              </a:rPr>
              <a:t>KNJIŽEVNA BAŠTINA </a:t>
            </a:r>
            <a:r>
              <a:rPr lang="hr-HR" sz="2200" b="1" dirty="0"/>
              <a:t>- </a:t>
            </a:r>
            <a:r>
              <a:rPr lang="hr-HR" sz="2200" dirty="0"/>
              <a:t>ukupnost vrijednih djela usmene i pisane književnosti kojima je očuvana </a:t>
            </a:r>
            <a:r>
              <a:rPr lang="hr-HR" sz="2200" b="1" dirty="0"/>
              <a:t>književna</a:t>
            </a:r>
            <a:r>
              <a:rPr lang="hr-HR" sz="2200" dirty="0"/>
              <a:t> i kulturna povijest jednoga naroda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r-HR" sz="2200" dirty="0"/>
          </a:p>
          <a:p>
            <a:pPr algn="just">
              <a:lnSpc>
                <a:spcPct val="150000"/>
              </a:lnSpc>
            </a:pPr>
            <a:r>
              <a:rPr lang="hr-HR" sz="2200" dirty="0"/>
              <a:t>Koje narode upoznajemo u ovome ulomku? </a:t>
            </a:r>
          </a:p>
          <a:p>
            <a:pPr algn="just">
              <a:lnSpc>
                <a:spcPct val="150000"/>
              </a:lnSpc>
            </a:pPr>
            <a:r>
              <a:rPr lang="hr-HR" sz="2200" dirty="0"/>
              <a:t>Kako su prikazana vrijedna djela tih naroda? Koje je stilsko izražajno sredstvo pritom uporabljeno? Potkrijepi navodom.</a:t>
            </a:r>
          </a:p>
          <a:p>
            <a:pPr algn="just">
              <a:lnSpc>
                <a:spcPct val="150000"/>
              </a:lnSpc>
            </a:pPr>
            <a:r>
              <a:rPr lang="hr-HR" sz="2200" dirty="0"/>
              <a:t>U kojoj se osobi pripovijeda?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sz="2200" dirty="0"/>
              <a:t>     Je li sam autor ujedno i pripovjedač? Svoj odgovor potkrijepi navodom (citatom) iz teksta. </a:t>
            </a:r>
          </a:p>
        </p:txBody>
      </p:sp>
    </p:spTree>
    <p:extLst>
      <p:ext uri="{BB962C8B-B14F-4D97-AF65-F5344CB8AC3E}">
        <p14:creationId xmlns:p14="http://schemas.microsoft.com/office/powerpoint/2010/main" val="165024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 citiranje">
  <a:themeElements>
    <a:clrScheme name="Za citiranj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Za citiranj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a citiranj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314</Words>
  <Application>Microsoft Office PowerPoint</Application>
  <PresentationFormat>Široki zaslon</PresentationFormat>
  <Paragraphs>31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Za citiranje</vt:lpstr>
      <vt:lpstr>Planine </vt:lpstr>
      <vt:lpstr>Prisjeti se… </vt:lpstr>
      <vt:lpstr>Čitanje</vt:lpstr>
      <vt:lpstr>Prepiši podatke o autoru.</vt:lpstr>
      <vt:lpstr>Prepiši i zapamti! </vt:lpstr>
      <vt:lpstr>Cjelovitim rečenicama odgovori na pitanja, odgovore zapiši u bilježnicu.  (Ne moraš prepisivati pitanja.)</vt:lpstr>
      <vt:lpstr>Prepiši definicije u bilježnicu i odgovori na pitanja.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Planine</dc:title>
  <dc:creator>Martina Babić</dc:creator>
  <cp:lastModifiedBy>Martina Babić</cp:lastModifiedBy>
  <cp:revision>4</cp:revision>
  <dcterms:created xsi:type="dcterms:W3CDTF">2020-03-18T20:09:02Z</dcterms:created>
  <dcterms:modified xsi:type="dcterms:W3CDTF">2020-03-18T21:07:55Z</dcterms:modified>
</cp:coreProperties>
</file>