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96" r:id="rId4"/>
    <p:sldId id="284" r:id="rId5"/>
    <p:sldId id="281" r:id="rId6"/>
    <p:sldId id="285" r:id="rId7"/>
    <p:sldId id="286" r:id="rId8"/>
    <p:sldId id="287" r:id="rId9"/>
    <p:sldId id="288" r:id="rId10"/>
    <p:sldId id="289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8A0183-BA89-4809-8FF5-D713E9C2B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939247-F3C7-4393-A582-E39D82181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6AE841-B0EB-4325-9F11-17113757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759B6D-C71A-4193-B6B5-D5596CF3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09D603-AFB9-436C-9C9F-7948B609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31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F85698-E01A-4875-AFCF-9DED05D6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5A33B3-258C-45AC-AD12-262E7742A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6001EA-017E-4F64-B8BA-E8F919EE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F8C96F-58CE-41A8-8384-32AED75F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F3758D-2A46-4248-893D-3E8EE7E7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25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E8F17B5-C1B0-4FB5-840E-03357417E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E4D2A4C-0467-480D-B315-3C428574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371C37F-DD57-4C8A-B969-7507A7F4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63D0C8-C504-424E-9878-3F45A49B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A65AB7-5DE8-420C-AA0C-D09137DE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14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16C65A-D6B9-4548-8479-B7CB9042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8E0B14-4DBB-412A-8713-3C7E1101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F040AE-3442-4E19-9DAC-4F556FD9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88592C7-36A4-431E-8127-9680F0F8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2D508B-8831-4725-98DA-6B2430A4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4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B0BC1-C1AF-437D-8B6D-1292C721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3BED7C-427D-4DD2-9828-332567098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F87B0C-A504-41FD-A293-FEB8B5E6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174638-DD97-4AC7-BF33-FF09C70E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3E31E20-35E6-4BE5-A30C-7DCCF76A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1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C73E5F-79C2-4696-B4F0-FE086CC5A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42D43A-CDFB-4455-AE9D-7A18002E7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B4C532-7D53-491B-BE8A-A850DA7C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EC6A9FA-751E-49DC-BBB6-D44ABBE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2B70C73-3A0A-4F88-820F-22B979A2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BA6AB93-435C-4306-B61E-BE330EA5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25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E5DE5A-97DA-4126-AE9B-149F7BC1C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67653B-B3C3-465D-81C5-27496F35F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193B79E-F5D5-4A74-9C30-2011A0E75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754BCF4-02F3-4547-94F7-74BAED8C0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8DA7519-6FE7-46F8-99FF-B392D2156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762E436-7B64-4A8B-A8DC-93BEB73D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89372D8-B201-4A68-85CC-208D0E7F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5DC4EEC-AF18-4213-9461-D9563622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33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10F795-811A-4388-949D-FBE07143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7FD05D1-FA59-4ABA-904D-5622368D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4F8085E-BB77-4E90-9C79-86E10551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DC69F3F-E893-4779-BCD9-67AB97EA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52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B46769A-63F3-46EA-A723-FD2B5BC9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EBE8A1D-7748-4BA4-9156-8A07AC6D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5B85C2E-D9B4-46F7-942B-B63D8E98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91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86C133-9480-4F7C-A521-04783DDD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52AB10-E307-4CB0-8CE7-FFC273978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DD6BB5C-2B54-49BE-BBEA-9110D60E2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9271D31-8CEE-4957-9717-8D82D302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73CDBEB-067A-4884-A325-7251463A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76BC177-1733-48BD-9B29-A16216F3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3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E1D9C-19ED-43CE-8AD5-23F7A302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D062662-FA07-4B09-B8B2-408576573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F49193-6251-4DFF-9140-4152176A9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015D0E-BA5E-419C-B4DE-858BB21A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DA084CD-DAC1-4911-912B-050D703E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9E07B4-A94B-4CCF-B573-56D60B8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6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91B3DE0-6417-4AD3-A9D3-90D591E6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B5F27B3-7284-496F-B177-AA225D66D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C7321E-B587-4397-B983-3AD9A3553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54F9-DA08-40C6-AF69-67EC1AB230D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C9342A1-AF6D-480F-9379-2E8DB43D3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9FE3EA-A76D-4285-9463-83C30376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2C22-B373-429C-B060-12C42D1906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3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5153FC-7173-4732-AFE4-8E6C1273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87" y="701027"/>
            <a:ext cx="10515600" cy="2163471"/>
          </a:xfrm>
        </p:spPr>
        <p:txBody>
          <a:bodyPr>
            <a:normAutofit/>
          </a:bodyPr>
          <a:lstStyle/>
          <a:p>
            <a:pPr algn="ctr"/>
            <a:r>
              <a:rPr lang="hr-H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Naslov: ATRIBUT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5370261-0D62-43FB-B699-662894AAAABF}"/>
              </a:ext>
            </a:extLst>
          </p:cNvPr>
          <p:cNvSpPr txBox="1"/>
          <p:nvPr/>
        </p:nvSpPr>
        <p:spPr>
          <a:xfrm>
            <a:off x="548951" y="3200399"/>
            <a:ext cx="11384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ovoj nastavnoj jedinici saznat ćeš: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*Što je atribut?</a:t>
            </a:r>
          </a:p>
          <a:p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*pridjevni i imenički atribut</a:t>
            </a:r>
          </a:p>
          <a:p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*atributni skup                                                                                           18. ožujka 2020.</a:t>
            </a:r>
          </a:p>
          <a:p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A51BC-899D-4742-B7E2-8D88C6C5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Atributni skup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FF1B6D-4432-4D94-8D79-CC52B9E9D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Atributni skup sastavljen je od imeničnog atributa i pridjevnog atributa.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Primjer: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Nastupi Lada su </a:t>
            </a:r>
            <a:r>
              <a:rPr lang="hr-H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zrcala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baštine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  imenica  im. AT  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atributni skup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Objašnjenje: Pridjev </a:t>
            </a:r>
            <a:r>
              <a:rPr lang="hr-HR" sz="2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imenica </a:t>
            </a:r>
            <a:r>
              <a:rPr lang="hr-HR" sz="23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zrcala</a:t>
            </a: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slažu se u rodu, broju i padežu, stoga je pridjev </a:t>
            </a:r>
            <a:r>
              <a:rPr lang="hr-HR" sz="2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službi pridjevnog atributa, a imenica </a:t>
            </a:r>
            <a:r>
              <a:rPr lang="hr-HR" sz="2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baštine </a:t>
            </a: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imenični atribut zato što je je u genitivu i dopunjuje imenicu </a:t>
            </a:r>
            <a:r>
              <a:rPr lang="hr-HR" sz="23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zrcala</a:t>
            </a: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ne slažu se u rodu, broju i padežu.</a:t>
            </a:r>
          </a:p>
        </p:txBody>
      </p: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9297E04A-B717-4F1B-A76D-10E9C5817CAB}"/>
              </a:ext>
            </a:extLst>
          </p:cNvPr>
          <p:cNvCxnSpPr/>
          <p:nvPr/>
        </p:nvCxnSpPr>
        <p:spPr>
          <a:xfrm>
            <a:off x="3135085" y="2999106"/>
            <a:ext cx="0" cy="58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5D394814-FF8E-4A24-8B1C-9320689D4855}"/>
              </a:ext>
            </a:extLst>
          </p:cNvPr>
          <p:cNvCxnSpPr/>
          <p:nvPr/>
        </p:nvCxnSpPr>
        <p:spPr>
          <a:xfrm>
            <a:off x="3806890" y="2999106"/>
            <a:ext cx="0" cy="615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jeva vitičasta zagrada 9">
            <a:extLst>
              <a:ext uri="{FF2B5EF4-FFF2-40B4-BE49-F238E27FC236}">
                <a16:creationId xmlns:a16="http://schemas.microsoft.com/office/drawing/2014/main" id="{81BEAC53-217B-4CD9-8108-A8C614D213E5}"/>
              </a:ext>
            </a:extLst>
          </p:cNvPr>
          <p:cNvSpPr/>
          <p:nvPr/>
        </p:nvSpPr>
        <p:spPr>
          <a:xfrm rot="16200000">
            <a:off x="3512976" y="2634355"/>
            <a:ext cx="587828" cy="3247045"/>
          </a:xfrm>
          <a:prstGeom prst="leftBrace">
            <a:avLst>
              <a:gd name="adj1" fmla="val 0"/>
              <a:gd name="adj2" fmla="val 515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5BC47797-2B01-44B4-9B54-8FFC85298856}"/>
              </a:ext>
            </a:extLst>
          </p:cNvPr>
          <p:cNvCxnSpPr/>
          <p:nvPr/>
        </p:nvCxnSpPr>
        <p:spPr>
          <a:xfrm>
            <a:off x="4315409" y="3114281"/>
            <a:ext cx="326571" cy="58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98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EA8450-6A3B-4A18-82EB-98CF12DF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MJESTO ATRIBUTA U REČENICI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53D481-946C-4C05-87E0-C410885B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Mjesto atributu u rečenici otvara imenica. Atribut u rečenici može biti: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hr-HR" sz="1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pridj. AT</a:t>
            </a:r>
          </a:p>
          <a:p>
            <a:pPr marL="514350" indent="-514350">
              <a:buAutoNum type="alphaLcParenR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 su roditeljima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radost.             dio imenskog predikata</a:t>
            </a:r>
          </a:p>
          <a:p>
            <a:pPr marL="0" indent="0">
              <a:buNone/>
            </a:pPr>
            <a:r>
              <a:rPr lang="hr-HR" sz="1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pridj. AT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Dobra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odraz su dobrih roditelja.       </a:t>
            </a:r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opuna imenici u službi subjekta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pridj. AT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Roditelji se dive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njihovim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podvizima.        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dopuna imenici u službi objekta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hr-HR" sz="1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AT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Djeca nastupaju na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gradskim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trgovima.            dio priložne oznake</a:t>
            </a:r>
          </a:p>
          <a:p>
            <a:pPr marL="514350" indent="-514350">
              <a:buAutoNum type="alphaLcParenR"/>
            </a:pPr>
            <a:endParaRPr lang="hr-H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634B253A-0B7C-44A9-B1C1-A3000ED373EA}"/>
              </a:ext>
            </a:extLst>
          </p:cNvPr>
          <p:cNvCxnSpPr/>
          <p:nvPr/>
        </p:nvCxnSpPr>
        <p:spPr>
          <a:xfrm>
            <a:off x="6522099" y="2948473"/>
            <a:ext cx="6718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FE8A2C23-BE6E-4151-988D-182A0ED985D8}"/>
              </a:ext>
            </a:extLst>
          </p:cNvPr>
          <p:cNvCxnSpPr>
            <a:cxnSpLocks/>
          </p:cNvCxnSpPr>
          <p:nvPr/>
        </p:nvCxnSpPr>
        <p:spPr>
          <a:xfrm>
            <a:off x="6792687" y="3788229"/>
            <a:ext cx="559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BE606C5D-2624-448B-AB11-BCD9983998E4}"/>
              </a:ext>
            </a:extLst>
          </p:cNvPr>
          <p:cNvCxnSpPr/>
          <p:nvPr/>
        </p:nvCxnSpPr>
        <p:spPr>
          <a:xfrm>
            <a:off x="6792687" y="4702628"/>
            <a:ext cx="643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9D5A24F3-812E-49BB-921B-16F88A714B56}"/>
              </a:ext>
            </a:extLst>
          </p:cNvPr>
          <p:cNvCxnSpPr/>
          <p:nvPr/>
        </p:nvCxnSpPr>
        <p:spPr>
          <a:xfrm>
            <a:off x="7030616" y="5645021"/>
            <a:ext cx="811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11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AEA954-DB40-4BA7-8F3D-1CD45788D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068" y="365125"/>
            <a:ext cx="10448731" cy="1325563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Primjeri riješenih zadataka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8AB8E1-F1EA-473F-AAA4-D68AECACC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Riješeni zadaci koji slijede mogu vam pomoći u tome da shvatite kako u rečenici označavate imenični i pridjevni atribut. Atribut u rečenici podcrtavate dvjema isprekidanim crtama      (         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Kratica za atribut je AT. Ako određujete imenični atribut, iznad njega u rečenici pišete (</a:t>
            </a:r>
            <a:r>
              <a:rPr lang="hr-H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im. AT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Ako određujete pridjevni atribut, iznad njega u rečenici pišete (</a:t>
            </a:r>
            <a:r>
              <a:rPr lang="hr-H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pridj. AT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B091D25-56D3-4434-A9B4-38FE8BF44B40}"/>
              </a:ext>
            </a:extLst>
          </p:cNvPr>
          <p:cNvCxnSpPr/>
          <p:nvPr/>
        </p:nvCxnSpPr>
        <p:spPr>
          <a:xfrm>
            <a:off x="1259835" y="3292996"/>
            <a:ext cx="57606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">
            <a:extLst>
              <a:ext uri="{FF2B5EF4-FFF2-40B4-BE49-F238E27FC236}">
                <a16:creationId xmlns:a16="http://schemas.microsoft.com/office/drawing/2014/main" id="{2301958B-8044-44B8-81BC-289274A9A20C}"/>
              </a:ext>
            </a:extLst>
          </p:cNvPr>
          <p:cNvCxnSpPr/>
          <p:nvPr/>
        </p:nvCxnSpPr>
        <p:spPr>
          <a:xfrm>
            <a:off x="1259835" y="3498270"/>
            <a:ext cx="57606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6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E81AC8-A219-407F-87B6-C8B569FA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Podcrtaj atribute u sljedećim rečenicama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1AB36D-3305-4572-B4E6-8CF8C2DB4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4870676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hr-H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r-H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pridj. AT                            pridj. AT                                         im. AT                        </a:t>
            </a:r>
            <a:r>
              <a:rPr lang="hr-H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</a:t>
            </a:r>
            <a:r>
              <a:rPr lang="hr-H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</a:t>
            </a:r>
          </a:p>
          <a:p>
            <a:pPr marL="971550" lvl="1" indent="-514350">
              <a:lnSpc>
                <a:spcPct val="250000"/>
              </a:lnSpc>
              <a:buAutoNum type="alphaLcParenR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Moj je djed kupio drveni čamac.  Ubodi komaraca nisu ugodni.</a:t>
            </a:r>
          </a:p>
          <a:p>
            <a:pPr marL="457200" lvl="1" indent="0">
              <a:lnSpc>
                <a:spcPct val="250000"/>
              </a:lnSpc>
              <a:buNone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Objašnjenje: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Zamjenica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pridjevni atribut zato što se s imenicom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djed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slaže u rodu, broju i padežu. Pridjev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drveni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pridjevni atribut zato što se s imenicom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čamac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slaže u rodu, broju i padežu.  Pridjev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ugodni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pridjevni atribut zato što se s imenicom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ubodi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slaže u rodu, broju i padežu. Imenica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komaraca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imenični atribut zato što je u genitivu i ne slaže se u padežu s imenicom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ubodi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E5208-EC7D-4913-B2F0-EFB82C79EF0A}"/>
              </a:ext>
            </a:extLst>
          </p:cNvPr>
          <p:cNvCxnSpPr/>
          <p:nvPr/>
        </p:nvCxnSpPr>
        <p:spPr>
          <a:xfrm>
            <a:off x="1893302" y="2768350"/>
            <a:ext cx="57606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">
            <a:extLst>
              <a:ext uri="{FF2B5EF4-FFF2-40B4-BE49-F238E27FC236}">
                <a16:creationId xmlns:a16="http://schemas.microsoft.com/office/drawing/2014/main" id="{05F27DE5-7461-402B-AF64-D47E2548DB3C}"/>
              </a:ext>
            </a:extLst>
          </p:cNvPr>
          <p:cNvCxnSpPr/>
          <p:nvPr/>
        </p:nvCxnSpPr>
        <p:spPr>
          <a:xfrm>
            <a:off x="1893302" y="2901512"/>
            <a:ext cx="57606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">
            <a:extLst>
              <a:ext uri="{FF2B5EF4-FFF2-40B4-BE49-F238E27FC236}">
                <a16:creationId xmlns:a16="http://schemas.microsoft.com/office/drawing/2014/main" id="{9215514A-B81D-4505-A499-0537BAA43B8A}"/>
              </a:ext>
            </a:extLst>
          </p:cNvPr>
          <p:cNvCxnSpPr>
            <a:cxnSpLocks/>
          </p:cNvCxnSpPr>
          <p:nvPr/>
        </p:nvCxnSpPr>
        <p:spPr>
          <a:xfrm>
            <a:off x="4618653" y="2918752"/>
            <a:ext cx="76511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">
            <a:extLst>
              <a:ext uri="{FF2B5EF4-FFF2-40B4-BE49-F238E27FC236}">
                <a16:creationId xmlns:a16="http://schemas.microsoft.com/office/drawing/2014/main" id="{0F3AC85C-DEA4-411F-A30F-A6AD68B3D836}"/>
              </a:ext>
            </a:extLst>
          </p:cNvPr>
          <p:cNvCxnSpPr>
            <a:cxnSpLocks/>
          </p:cNvCxnSpPr>
          <p:nvPr/>
        </p:nvCxnSpPr>
        <p:spPr>
          <a:xfrm>
            <a:off x="4618653" y="2768350"/>
            <a:ext cx="76511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">
            <a:extLst>
              <a:ext uri="{FF2B5EF4-FFF2-40B4-BE49-F238E27FC236}">
                <a16:creationId xmlns:a16="http://schemas.microsoft.com/office/drawing/2014/main" id="{02D89781-B4F9-49B4-9F14-417789DE64A6}"/>
              </a:ext>
            </a:extLst>
          </p:cNvPr>
          <p:cNvCxnSpPr>
            <a:cxnSpLocks/>
          </p:cNvCxnSpPr>
          <p:nvPr/>
        </p:nvCxnSpPr>
        <p:spPr>
          <a:xfrm>
            <a:off x="7791061" y="2844416"/>
            <a:ext cx="133427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">
            <a:extLst>
              <a:ext uri="{FF2B5EF4-FFF2-40B4-BE49-F238E27FC236}">
                <a16:creationId xmlns:a16="http://schemas.microsoft.com/office/drawing/2014/main" id="{43BCFA95-89DF-4CDE-BDC5-9BA6C5138735}"/>
              </a:ext>
            </a:extLst>
          </p:cNvPr>
          <p:cNvCxnSpPr>
            <a:cxnSpLocks/>
          </p:cNvCxnSpPr>
          <p:nvPr/>
        </p:nvCxnSpPr>
        <p:spPr>
          <a:xfrm>
            <a:off x="7791061" y="3003747"/>
            <a:ext cx="133427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">
            <a:extLst>
              <a:ext uri="{FF2B5EF4-FFF2-40B4-BE49-F238E27FC236}">
                <a16:creationId xmlns:a16="http://schemas.microsoft.com/office/drawing/2014/main" id="{480539CB-3990-44A4-88EE-A0604F098733}"/>
              </a:ext>
            </a:extLst>
          </p:cNvPr>
          <p:cNvCxnSpPr>
            <a:cxnSpLocks/>
          </p:cNvCxnSpPr>
          <p:nvPr/>
        </p:nvCxnSpPr>
        <p:spPr>
          <a:xfrm>
            <a:off x="9825135" y="2844416"/>
            <a:ext cx="94239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">
            <a:extLst>
              <a:ext uri="{FF2B5EF4-FFF2-40B4-BE49-F238E27FC236}">
                <a16:creationId xmlns:a16="http://schemas.microsoft.com/office/drawing/2014/main" id="{2E442D27-C3AC-469C-9958-08E7EFF73524}"/>
              </a:ext>
            </a:extLst>
          </p:cNvPr>
          <p:cNvCxnSpPr>
            <a:cxnSpLocks/>
          </p:cNvCxnSpPr>
          <p:nvPr/>
        </p:nvCxnSpPr>
        <p:spPr>
          <a:xfrm>
            <a:off x="9825135" y="2998371"/>
            <a:ext cx="94239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elica: zakrivljeno prema gore 7">
            <a:extLst>
              <a:ext uri="{FF2B5EF4-FFF2-40B4-BE49-F238E27FC236}">
                <a16:creationId xmlns:a16="http://schemas.microsoft.com/office/drawing/2014/main" id="{7D533504-44D4-4D12-9CFB-3502413436B9}"/>
              </a:ext>
            </a:extLst>
          </p:cNvPr>
          <p:cNvSpPr/>
          <p:nvPr/>
        </p:nvSpPr>
        <p:spPr>
          <a:xfrm>
            <a:off x="2181334" y="2998090"/>
            <a:ext cx="1091682" cy="6606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3" name="Strelica: zakrivljeno prema gore 12">
            <a:extLst>
              <a:ext uri="{FF2B5EF4-FFF2-40B4-BE49-F238E27FC236}">
                <a16:creationId xmlns:a16="http://schemas.microsoft.com/office/drawing/2014/main" id="{5C1692C3-A600-416D-A935-E38DD30C4BF2}"/>
              </a:ext>
            </a:extLst>
          </p:cNvPr>
          <p:cNvSpPr/>
          <p:nvPr/>
        </p:nvSpPr>
        <p:spPr>
          <a:xfrm>
            <a:off x="4911552" y="3069154"/>
            <a:ext cx="1091682" cy="6606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Strelica: zakrivljeno prema gore 13">
            <a:extLst>
              <a:ext uri="{FF2B5EF4-FFF2-40B4-BE49-F238E27FC236}">
                <a16:creationId xmlns:a16="http://schemas.microsoft.com/office/drawing/2014/main" id="{2065605A-4FE8-4ECF-B893-B47A6D8D7FB4}"/>
              </a:ext>
            </a:extLst>
          </p:cNvPr>
          <p:cNvSpPr/>
          <p:nvPr/>
        </p:nvSpPr>
        <p:spPr>
          <a:xfrm>
            <a:off x="7346368" y="3139984"/>
            <a:ext cx="1091682" cy="6606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5" name="Strelica: zakrivljeno prema gore 14">
            <a:extLst>
              <a:ext uri="{FF2B5EF4-FFF2-40B4-BE49-F238E27FC236}">
                <a16:creationId xmlns:a16="http://schemas.microsoft.com/office/drawing/2014/main" id="{18B79EF9-BF62-4FE1-8DA9-58969C091044}"/>
              </a:ext>
            </a:extLst>
          </p:cNvPr>
          <p:cNvSpPr/>
          <p:nvPr/>
        </p:nvSpPr>
        <p:spPr>
          <a:xfrm rot="10611247">
            <a:off x="6949796" y="1222230"/>
            <a:ext cx="3118764" cy="10755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C34BA6-2B79-4331-B72F-560D0A0F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Prepiši rečenicu tako da podcrtani pridjevni atribut zamijeniš imeničnim atributom.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B76047-6094-4445-B281-76F71F6C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pridj. AT                                                                     im. AT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Nepoznati čovjek stajao je na uličnu uglu.          Nepoznati čovjek stajao je na uglu ulice.  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Objašnjenje: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Pridjevni atribut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uličnu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slaže se s imenicom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uglu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rodu, broju i padežu (m.r.,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jd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lokativ). 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Imenični atribut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ulice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 genitivu, a odnosi se na imenicu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uglu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koja je u lokativu. 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EAC3D6A9-D3E3-4898-874E-0BCEEB2F5FE3}"/>
              </a:ext>
            </a:extLst>
          </p:cNvPr>
          <p:cNvCxnSpPr/>
          <p:nvPr/>
        </p:nvCxnSpPr>
        <p:spPr>
          <a:xfrm>
            <a:off x="5327780" y="2855167"/>
            <a:ext cx="373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">
            <a:extLst>
              <a:ext uri="{FF2B5EF4-FFF2-40B4-BE49-F238E27FC236}">
                <a16:creationId xmlns:a16="http://schemas.microsoft.com/office/drawing/2014/main" id="{E749BB9F-29E1-4AC5-B6D4-282986E3831A}"/>
              </a:ext>
            </a:extLst>
          </p:cNvPr>
          <p:cNvCxnSpPr>
            <a:cxnSpLocks/>
          </p:cNvCxnSpPr>
          <p:nvPr/>
        </p:nvCxnSpPr>
        <p:spPr>
          <a:xfrm>
            <a:off x="3956180" y="2993706"/>
            <a:ext cx="67180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">
            <a:extLst>
              <a:ext uri="{FF2B5EF4-FFF2-40B4-BE49-F238E27FC236}">
                <a16:creationId xmlns:a16="http://schemas.microsoft.com/office/drawing/2014/main" id="{3A1DDE55-8C3A-4B67-AE4F-7F5F9279F2E5}"/>
              </a:ext>
            </a:extLst>
          </p:cNvPr>
          <p:cNvCxnSpPr>
            <a:cxnSpLocks/>
          </p:cNvCxnSpPr>
          <p:nvPr/>
        </p:nvCxnSpPr>
        <p:spPr>
          <a:xfrm>
            <a:off x="3956180" y="3076260"/>
            <a:ext cx="67180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">
            <a:extLst>
              <a:ext uri="{FF2B5EF4-FFF2-40B4-BE49-F238E27FC236}">
                <a16:creationId xmlns:a16="http://schemas.microsoft.com/office/drawing/2014/main" id="{2E09910A-5F0C-43E8-8B1D-413CC4C5D3BC}"/>
              </a:ext>
            </a:extLst>
          </p:cNvPr>
          <p:cNvCxnSpPr>
            <a:cxnSpLocks/>
          </p:cNvCxnSpPr>
          <p:nvPr/>
        </p:nvCxnSpPr>
        <p:spPr>
          <a:xfrm>
            <a:off x="9377265" y="2993706"/>
            <a:ext cx="55050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">
            <a:extLst>
              <a:ext uri="{FF2B5EF4-FFF2-40B4-BE49-F238E27FC236}">
                <a16:creationId xmlns:a16="http://schemas.microsoft.com/office/drawing/2014/main" id="{37C12F28-1E6C-48D5-A3A5-CC8380893CE5}"/>
              </a:ext>
            </a:extLst>
          </p:cNvPr>
          <p:cNvCxnSpPr>
            <a:cxnSpLocks/>
          </p:cNvCxnSpPr>
          <p:nvPr/>
        </p:nvCxnSpPr>
        <p:spPr>
          <a:xfrm>
            <a:off x="9377265" y="3076260"/>
            <a:ext cx="55050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0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79EC2B-CE81-4B98-9C95-7907AE79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Upute za samostalnu obradu atributa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EB4D02-5C37-443B-BD66-2B8209032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527"/>
            <a:ext cx="10515600" cy="45534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Pročitaj tekst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Dobri i dragi Lado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Tekst se nalazi u udžbeniku hrvatskoga jezika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Volimo hrvatski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50. str.</a:t>
            </a:r>
          </a:p>
          <a:p>
            <a:pPr>
              <a:lnSpc>
                <a:spcPct val="17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 tekstu su neke riječi podebljane plavom bojom. Te su riječi zamjenice, pridjevi i brojevi 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imenicama u rečenici. </a:t>
            </a:r>
          </a:p>
          <a:p>
            <a:pPr>
              <a:lnSpc>
                <a:spcPct val="17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Nakon čitanja polaznog teksta, prati obradu nastavnog gradiva na slikokazima (slajdovima). Atribut kao rečenični dio obrađen je na primjerima rečenica polaznoga teksta.</a:t>
            </a:r>
          </a:p>
          <a:p>
            <a:pPr>
              <a:lnSpc>
                <a:spcPct val="22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Napiši u bilježnicu naslov Atribut 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prepiši SVE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primjere sa slajdova u bilježnicu.  Pažljivo promotri sve primjere. Uz primjere su napisana objašnjenja. Kako bih vam olakšala, nakon obrade gradiva napisala sam još nekoliko primjera na kojima je objašnjeno kako se podcrtava atribut u rečenicama. </a:t>
            </a:r>
          </a:p>
          <a:p>
            <a:pPr>
              <a:lnSpc>
                <a:spcPct val="22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Nakon što prođeš sve slajdove i sve primjere prepišeš u bilježnicu, kreni na rješavanje zadataka u Microsoft Wordu povezanih s atributom. </a:t>
            </a:r>
          </a:p>
          <a:p>
            <a:pPr>
              <a:lnSpc>
                <a:spcPct val="22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Danas, 18. ožujka, u izvršavanju zadataka dođi do slajda br. 8. Sutra, 19. ožujka, odradi prezentaciju do kraja i riješi zadatke u RB od 45. do 49. stranice. Riješene zadatke ne trebaš fotografirati i slati učiteljici. Oni nisu zadaća, već su samo za vježbu. </a:t>
            </a:r>
          </a:p>
        </p:txBody>
      </p:sp>
    </p:spTree>
    <p:extLst>
      <p:ext uri="{BB962C8B-B14F-4D97-AF65-F5344CB8AC3E}">
        <p14:creationId xmlns:p14="http://schemas.microsoft.com/office/powerpoint/2010/main" val="111785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A1B5AC-6DBB-4F14-BCD8-2107F911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Dobri i dragi Lado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6336B5-6BD8-4E20-A196-1017802BE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Ansambl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plesova i pjesama Hrvatske Lado osnovan je 1949. godine u Zagrebu kao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državni profesionalni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ansambl. Lado prije svega poštuje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izvornu narodnu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umjetnost, po čemu je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prepoznatljiv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širom svijeta. Uz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jedinstvenu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kolekciju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nošnja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iznimne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vrijednosti,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koncert ansambla Lado revija je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originalnoga hrvatskog tradicijskog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ruha. Kad u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prikazu o koncertu ansambla Lado piše da je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izvedba poput okusa vode s izvora, možda je to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najbolja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karakterizacija: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bistra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osvježavajuća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čijoj se površini ogleda čovjek i čitav narod sa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kulturom.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 ne treba prepisivati u bilježnicu!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(preuzeto iz udžbenika hrvatskoga jezika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Volimo hrvatski 7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50.)</a:t>
            </a:r>
          </a:p>
        </p:txBody>
      </p:sp>
    </p:spTree>
    <p:extLst>
      <p:ext uri="{BB962C8B-B14F-4D97-AF65-F5344CB8AC3E}">
        <p14:creationId xmlns:p14="http://schemas.microsoft.com/office/powerpoint/2010/main" val="233754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6088D1-7900-477D-99AF-AE783C74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Razumijevanje pročitanog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3ADE21-3A6C-4243-84A1-EC8E177A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Rječnik:</a:t>
            </a:r>
          </a:p>
          <a:p>
            <a:pPr marL="0" indent="0">
              <a:buNone/>
            </a:pP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Arhaičan=starinski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Ansambl= skupina ljudi koja zajedno izvodi umjetničko djelo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Kolekcija=zbirka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1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DE6277-448B-4438-A920-5F138674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atribut?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ED4034-6636-4230-BB65-4E702CD1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1825624"/>
            <a:ext cx="10719318" cy="4733795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Promotri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istaknute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riječi u rečenici.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Ansambl Lado prije svega poštuje </a:t>
            </a:r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izvornu narodnu</a:t>
            </a:r>
            <a:r>
              <a:rPr lang="hr-H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umjetnost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pridjev        pridjev      imenica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B9C52843-94CA-43E7-8E5D-D9519E0B7C8E}"/>
              </a:ext>
            </a:extLst>
          </p:cNvPr>
          <p:cNvCxnSpPr/>
          <p:nvPr/>
        </p:nvCxnSpPr>
        <p:spPr>
          <a:xfrm>
            <a:off x="6167534" y="3373017"/>
            <a:ext cx="0" cy="1082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4F61037F-8459-4018-BD2E-5B1338218482}"/>
              </a:ext>
            </a:extLst>
          </p:cNvPr>
          <p:cNvCxnSpPr>
            <a:cxnSpLocks/>
          </p:cNvCxnSpPr>
          <p:nvPr/>
        </p:nvCxnSpPr>
        <p:spPr>
          <a:xfrm>
            <a:off x="7702961" y="3345025"/>
            <a:ext cx="0" cy="1110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04AF3B71-5F1C-4577-9C5B-C0222E128FBE}"/>
              </a:ext>
            </a:extLst>
          </p:cNvPr>
          <p:cNvCxnSpPr>
            <a:cxnSpLocks/>
          </p:cNvCxnSpPr>
          <p:nvPr/>
        </p:nvCxnSpPr>
        <p:spPr>
          <a:xfrm>
            <a:off x="9375894" y="3331029"/>
            <a:ext cx="0" cy="1045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elica: zakrivljeno udesno 22">
            <a:extLst>
              <a:ext uri="{FF2B5EF4-FFF2-40B4-BE49-F238E27FC236}">
                <a16:creationId xmlns:a16="http://schemas.microsoft.com/office/drawing/2014/main" id="{4F1E9455-ACDC-4393-ADBD-C945ED83518E}"/>
              </a:ext>
            </a:extLst>
          </p:cNvPr>
          <p:cNvSpPr/>
          <p:nvPr/>
        </p:nvSpPr>
        <p:spPr>
          <a:xfrm rot="15924747" flipH="1">
            <a:off x="8090216" y="1855624"/>
            <a:ext cx="625151" cy="13539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4" name="Strelica: zakrivljeno udesno 23">
            <a:extLst>
              <a:ext uri="{FF2B5EF4-FFF2-40B4-BE49-F238E27FC236}">
                <a16:creationId xmlns:a16="http://schemas.microsoft.com/office/drawing/2014/main" id="{0377854F-7E33-4F8A-8822-77C72CD180B0}"/>
              </a:ext>
            </a:extLst>
          </p:cNvPr>
          <p:cNvSpPr/>
          <p:nvPr/>
        </p:nvSpPr>
        <p:spPr>
          <a:xfrm rot="15667960">
            <a:off x="7258115" y="2592108"/>
            <a:ext cx="889690" cy="2522871"/>
          </a:xfrm>
          <a:prstGeom prst="curvedRightArrow">
            <a:avLst>
              <a:gd name="adj1" fmla="val 25000"/>
              <a:gd name="adj2" fmla="val 50000"/>
              <a:gd name="adj3" fmla="val 41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AE6BFA59-7D77-4F5F-BA51-5D7E6BEA5A83}"/>
              </a:ext>
            </a:extLst>
          </p:cNvPr>
          <p:cNvSpPr/>
          <p:nvPr/>
        </p:nvSpPr>
        <p:spPr>
          <a:xfrm>
            <a:off x="551056" y="3689870"/>
            <a:ext cx="4758606" cy="29857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Pridjevi </a:t>
            </a:r>
            <a:r>
              <a:rPr lang="hr-H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izvornu</a:t>
            </a:r>
            <a:r>
              <a:rPr lang="hr-H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narodnu</a:t>
            </a:r>
            <a:r>
              <a:rPr lang="hr-H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odnose se na imenicu </a:t>
            </a:r>
            <a:r>
              <a:rPr lang="hr-HR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umjetnost</a:t>
            </a:r>
            <a:r>
              <a:rPr lang="hr-H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Oni su u rečenici u službi atributa. </a:t>
            </a:r>
          </a:p>
          <a:p>
            <a:endParaRPr lang="hr-HR" b="1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ATRIBUT je dio rečenice koji dopunjuje imenice i pobliže ih označuje. </a:t>
            </a:r>
          </a:p>
          <a:p>
            <a:endParaRPr lang="hr-HR" b="1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službi atributa u rečenici mogu biti pridjev, zamjenica i broj!</a:t>
            </a:r>
            <a:endParaRPr lang="hr-H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8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5C06F0-1123-4B7C-8F0C-8EACEF811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279"/>
            <a:ext cx="10515600" cy="1325563"/>
          </a:xfrm>
        </p:spPr>
        <p:txBody>
          <a:bodyPr>
            <a:norm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Atribut može biti pridjevni i imenični.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C5C94A-03C4-45BA-B75B-71A71E5F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7" y="1192731"/>
            <a:ext cx="11905860" cy="5349616"/>
          </a:xfrm>
        </p:spPr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PRIDJEVNI ATRIBUT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atribut izrečen pridjevom, zamjenicom ili brojem koji se s imenicom na koju se odnosi slaže u rodu, broju i padežu.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Primjeri:              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1)Lado poštuje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izvornu narodnu </a:t>
            </a:r>
            <a:r>
              <a:rPr lang="hr-HR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umjetnost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3) Vidim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nastup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pridjev 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imenica                            broj imenica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     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2)Poslušajte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 njihove </a:t>
            </a:r>
            <a:r>
              <a:rPr lang="hr-HR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izvedbe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zamjenica  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imenica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790EA444-8A02-4411-B4B0-71F4D97D58E6}"/>
              </a:ext>
            </a:extLst>
          </p:cNvPr>
          <p:cNvCxnSpPr/>
          <p:nvPr/>
        </p:nvCxnSpPr>
        <p:spPr>
          <a:xfrm>
            <a:off x="2831064" y="3004457"/>
            <a:ext cx="0" cy="46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4DC0902E-1924-4530-876A-8AE07E353239}"/>
              </a:ext>
            </a:extLst>
          </p:cNvPr>
          <p:cNvCxnSpPr/>
          <p:nvPr/>
        </p:nvCxnSpPr>
        <p:spPr>
          <a:xfrm>
            <a:off x="4021493" y="2906486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A3C0012D-7F51-467F-99DD-E10226793900}"/>
              </a:ext>
            </a:extLst>
          </p:cNvPr>
          <p:cNvCxnSpPr/>
          <p:nvPr/>
        </p:nvCxnSpPr>
        <p:spPr>
          <a:xfrm>
            <a:off x="5169159" y="2906486"/>
            <a:ext cx="0" cy="550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B6787636-95B5-48CD-917F-67D8AC6D3AF9}"/>
              </a:ext>
            </a:extLst>
          </p:cNvPr>
          <p:cNvCxnSpPr>
            <a:cxnSpLocks/>
          </p:cNvCxnSpPr>
          <p:nvPr/>
        </p:nvCxnSpPr>
        <p:spPr>
          <a:xfrm flipH="1">
            <a:off x="1558211" y="4819258"/>
            <a:ext cx="466530" cy="774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23B42541-1A8F-4F73-8321-CCC850C5151D}"/>
              </a:ext>
            </a:extLst>
          </p:cNvPr>
          <p:cNvCxnSpPr/>
          <p:nvPr/>
        </p:nvCxnSpPr>
        <p:spPr>
          <a:xfrm>
            <a:off x="2985795" y="4870578"/>
            <a:ext cx="0" cy="51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E62E2284-C3A0-4C7B-B67C-50CBBC684383}"/>
              </a:ext>
            </a:extLst>
          </p:cNvPr>
          <p:cNvCxnSpPr>
            <a:cxnSpLocks/>
          </p:cNvCxnSpPr>
          <p:nvPr/>
        </p:nvCxnSpPr>
        <p:spPr>
          <a:xfrm>
            <a:off x="4180115" y="4893903"/>
            <a:ext cx="531845" cy="699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sa strelicom 18">
            <a:extLst>
              <a:ext uri="{FF2B5EF4-FFF2-40B4-BE49-F238E27FC236}">
                <a16:creationId xmlns:a16="http://schemas.microsoft.com/office/drawing/2014/main" id="{79F2BE06-2628-4CA7-8480-834AA1998386}"/>
              </a:ext>
            </a:extLst>
          </p:cNvPr>
          <p:cNvCxnSpPr/>
          <p:nvPr/>
        </p:nvCxnSpPr>
        <p:spPr>
          <a:xfrm>
            <a:off x="8584163" y="2906486"/>
            <a:ext cx="0" cy="46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sa strelicom 20">
            <a:extLst>
              <a:ext uri="{FF2B5EF4-FFF2-40B4-BE49-F238E27FC236}">
                <a16:creationId xmlns:a16="http://schemas.microsoft.com/office/drawing/2014/main" id="{16BB4539-C4DA-4C70-BB43-742BF7416CE6}"/>
              </a:ext>
            </a:extLst>
          </p:cNvPr>
          <p:cNvCxnSpPr/>
          <p:nvPr/>
        </p:nvCxnSpPr>
        <p:spPr>
          <a:xfrm>
            <a:off x="9358604" y="2906486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7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8CF29-4E7C-4EFF-9796-FFACD52F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-56600"/>
            <a:ext cx="10515600" cy="1325563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Imenični atribut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9DB299-C615-4ADA-B1DC-4415152F6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90" y="886408"/>
            <a:ext cx="10515600" cy="5756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Imenicu u genitivu koja dopunjuje drugu imenicu nazivamo imenični atribut. Imenični se atribut NE SLAŽE  u padežu s imenicom koju pobliže označuje.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Primjeri:</a:t>
            </a:r>
          </a:p>
          <a:p>
            <a:pPr marL="342900" indent="-342900">
              <a:buAutoNum type="arabicParenR"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Lado je </a:t>
            </a:r>
            <a:r>
              <a:rPr lang="hr-HR" sz="1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dragi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gost na</a:t>
            </a:r>
            <a:r>
              <a:rPr lang="hr-HR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pozornicama </a:t>
            </a:r>
            <a:r>
              <a:rPr lang="hr-HR" sz="1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svijeta.      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Publika je popratila pljeskom </a:t>
            </a:r>
            <a:r>
              <a:rPr lang="hr-HR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nastup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plesača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pridjevni AT       imenica L   imenica G                                                        imenica A   imenica G</a:t>
            </a:r>
          </a:p>
          <a:p>
            <a:pPr mar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imenični AT                                                                         imenični AT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Objašnjenje: 1) Imenica 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svijeta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 genitivu. Ona je imenični atribut zato što je u genitivu i nadopunjuje imenicu 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pozornicama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Dakle, u službi imeničnog atributa neće biti pridjev, zamjenica ili broj već samo 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IMENICA U GENITIVU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 se imenica ne slaže s imenicom koju nadopunjuje u padežu, zato što je imenica 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pozornicama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lokativu. Pridjev 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dragi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pridjevni atribut zato što se odnosi na imenicu 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gost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 njome se slaže u rodu, broju i padežu.  2) Imenica 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plesača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u genitivu. Ona je imenični atribut zato što je u genitivu i zato što nadopunjuje drugu imenicu, u ovom primjeru imenicu </a:t>
            </a:r>
            <a:r>
              <a:rPr lang="hr-HR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nastup</a:t>
            </a:r>
            <a:r>
              <a:rPr lang="hr-H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je u akuzativu. 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ABC05CEA-22B4-4106-ACAA-03E7155E1A96}"/>
              </a:ext>
            </a:extLst>
          </p:cNvPr>
          <p:cNvCxnSpPr/>
          <p:nvPr/>
        </p:nvCxnSpPr>
        <p:spPr>
          <a:xfrm>
            <a:off x="3321697" y="2225350"/>
            <a:ext cx="0" cy="45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F6EFAFD4-D5CD-4EF2-A144-AD54BE81909E}"/>
              </a:ext>
            </a:extLst>
          </p:cNvPr>
          <p:cNvCxnSpPr>
            <a:cxnSpLocks/>
          </p:cNvCxnSpPr>
          <p:nvPr/>
        </p:nvCxnSpPr>
        <p:spPr>
          <a:xfrm>
            <a:off x="4394719" y="2132662"/>
            <a:ext cx="0" cy="428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1605E6A3-9C34-4FDA-BF70-CE2F0EE13DA9}"/>
              </a:ext>
            </a:extLst>
          </p:cNvPr>
          <p:cNvCxnSpPr>
            <a:cxnSpLocks/>
          </p:cNvCxnSpPr>
          <p:nvPr/>
        </p:nvCxnSpPr>
        <p:spPr>
          <a:xfrm>
            <a:off x="4292082" y="3125754"/>
            <a:ext cx="0" cy="47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29AEBB90-BB91-4ECA-9B4E-FDFD73B98B4D}"/>
              </a:ext>
            </a:extLst>
          </p:cNvPr>
          <p:cNvCxnSpPr/>
          <p:nvPr/>
        </p:nvCxnSpPr>
        <p:spPr>
          <a:xfrm>
            <a:off x="9321282" y="2225350"/>
            <a:ext cx="0" cy="45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>
            <a:extLst>
              <a:ext uri="{FF2B5EF4-FFF2-40B4-BE49-F238E27FC236}">
                <a16:creationId xmlns:a16="http://schemas.microsoft.com/office/drawing/2014/main" id="{2B1B37D6-26A5-4AF8-8937-3C367192EBCE}"/>
              </a:ext>
            </a:extLst>
          </p:cNvPr>
          <p:cNvCxnSpPr/>
          <p:nvPr/>
        </p:nvCxnSpPr>
        <p:spPr>
          <a:xfrm>
            <a:off x="8521959" y="2132662"/>
            <a:ext cx="0" cy="45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>
            <a:extLst>
              <a:ext uri="{FF2B5EF4-FFF2-40B4-BE49-F238E27FC236}">
                <a16:creationId xmlns:a16="http://schemas.microsoft.com/office/drawing/2014/main" id="{D2252FB7-1115-4D78-BE3A-2621D0590D05}"/>
              </a:ext>
            </a:extLst>
          </p:cNvPr>
          <p:cNvCxnSpPr>
            <a:cxnSpLocks/>
          </p:cNvCxnSpPr>
          <p:nvPr/>
        </p:nvCxnSpPr>
        <p:spPr>
          <a:xfrm>
            <a:off x="9629192" y="2972416"/>
            <a:ext cx="0" cy="62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A086210F-E960-45F8-874F-800EB8EB9272}"/>
              </a:ext>
            </a:extLst>
          </p:cNvPr>
          <p:cNvCxnSpPr/>
          <p:nvPr/>
        </p:nvCxnSpPr>
        <p:spPr>
          <a:xfrm>
            <a:off x="1810139" y="2132662"/>
            <a:ext cx="0" cy="549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33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E64532-C311-4892-8AAA-1FF18E18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Zamjena imeničnog atributa pridjevnim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073D3C-C457-4E6B-934B-C5B8690ED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795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Imenični se atribut najčešće može preoblikovati u pridjevni atribut, kojemu treba dati prednost u razgovoru i izražavanju.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Primjeri: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Sjaje zvijezde </a:t>
            </a:r>
            <a:r>
              <a:rPr lang="hr-H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Sjaje </a:t>
            </a:r>
            <a:r>
              <a:rPr lang="hr-H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nebeske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zvijezde. 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imenica  imenični AT                  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pridjevni AT (Kakve zvijezde? Nebeske.)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Grije me ljubav </a:t>
            </a:r>
            <a:r>
              <a:rPr lang="hr-H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Grije me </a:t>
            </a:r>
            <a:r>
              <a:rPr lang="hr-HR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roditeljska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ljubav.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imenica   imenični AT                        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pridjevni AT (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Čija ljubav? Roditeljska.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3D6FB3AF-3B56-49B5-AEDA-3590C4900763}"/>
              </a:ext>
            </a:extLst>
          </p:cNvPr>
          <p:cNvCxnSpPr/>
          <p:nvPr/>
        </p:nvCxnSpPr>
        <p:spPr>
          <a:xfrm>
            <a:off x="2444620" y="3429000"/>
            <a:ext cx="0" cy="508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06A4909F-C017-4C35-9A13-124FFDAD3020}"/>
              </a:ext>
            </a:extLst>
          </p:cNvPr>
          <p:cNvCxnSpPr>
            <a:cxnSpLocks/>
          </p:cNvCxnSpPr>
          <p:nvPr/>
        </p:nvCxnSpPr>
        <p:spPr>
          <a:xfrm>
            <a:off x="3331028" y="3429000"/>
            <a:ext cx="279919" cy="508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B4E5E17F-C652-408E-B19E-C41CE602055A}"/>
              </a:ext>
            </a:extLst>
          </p:cNvPr>
          <p:cNvCxnSpPr/>
          <p:nvPr/>
        </p:nvCxnSpPr>
        <p:spPr>
          <a:xfrm>
            <a:off x="3890866" y="3321698"/>
            <a:ext cx="1912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481C35D7-CC5F-4BE7-B247-45029476266A}"/>
              </a:ext>
            </a:extLst>
          </p:cNvPr>
          <p:cNvCxnSpPr>
            <a:cxnSpLocks/>
          </p:cNvCxnSpPr>
          <p:nvPr/>
        </p:nvCxnSpPr>
        <p:spPr>
          <a:xfrm>
            <a:off x="7175241" y="3429000"/>
            <a:ext cx="0" cy="508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0F3FAAAD-F043-424F-9995-6DE984815269}"/>
              </a:ext>
            </a:extLst>
          </p:cNvPr>
          <p:cNvCxnSpPr/>
          <p:nvPr/>
        </p:nvCxnSpPr>
        <p:spPr>
          <a:xfrm>
            <a:off x="4572000" y="5066523"/>
            <a:ext cx="2202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C76D29A7-C8A3-424E-9933-2F3239B60D11}"/>
              </a:ext>
            </a:extLst>
          </p:cNvPr>
          <p:cNvCxnSpPr/>
          <p:nvPr/>
        </p:nvCxnSpPr>
        <p:spPr>
          <a:xfrm>
            <a:off x="2715208" y="5281126"/>
            <a:ext cx="0" cy="485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A88AEB54-3399-4325-96B1-4EC5E021651C}"/>
              </a:ext>
            </a:extLst>
          </p:cNvPr>
          <p:cNvCxnSpPr/>
          <p:nvPr/>
        </p:nvCxnSpPr>
        <p:spPr>
          <a:xfrm>
            <a:off x="3545632" y="5187820"/>
            <a:ext cx="0" cy="671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>
            <a:extLst>
              <a:ext uri="{FF2B5EF4-FFF2-40B4-BE49-F238E27FC236}">
                <a16:creationId xmlns:a16="http://schemas.microsoft.com/office/drawing/2014/main" id="{E811B239-C4C7-43D9-BDD6-BA9C2BFECE1B}"/>
              </a:ext>
            </a:extLst>
          </p:cNvPr>
          <p:cNvCxnSpPr>
            <a:cxnSpLocks/>
          </p:cNvCxnSpPr>
          <p:nvPr/>
        </p:nvCxnSpPr>
        <p:spPr>
          <a:xfrm flipH="1">
            <a:off x="7520473" y="5187820"/>
            <a:ext cx="709127" cy="671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23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E9B95A-4EFA-40F1-8D2A-45035A64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Prijedložni atribut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A96784-7F93-4D00-8281-023E4463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27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Prijedložni atribut izrečen je imenicom s prijedlogom.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</a:t>
            </a:r>
            <a:r>
              <a:rPr lang="hr-HR" sz="1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                   im.AT</a:t>
            </a:r>
          </a:p>
          <a:p>
            <a:pPr marL="514350" indent="-514350">
              <a:buAutoNum type="arabicParenR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Nastupima Lada su se radovala </a:t>
            </a:r>
            <a:r>
              <a:rPr lang="hr-HR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svijeta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imenica  prijedlog  imenica u G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PRIJEDLOŽNI ATRIBUT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3D7521BB-6497-4EDC-87FD-967F6C5F40A8}"/>
              </a:ext>
            </a:extLst>
          </p:cNvPr>
          <p:cNvCxnSpPr>
            <a:cxnSpLocks/>
          </p:cNvCxnSpPr>
          <p:nvPr/>
        </p:nvCxnSpPr>
        <p:spPr>
          <a:xfrm flipH="1">
            <a:off x="5750767" y="3289041"/>
            <a:ext cx="345233" cy="503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A7A6B79-C0AC-4C79-9D18-41CA18728146}"/>
              </a:ext>
            </a:extLst>
          </p:cNvPr>
          <p:cNvCxnSpPr/>
          <p:nvPr/>
        </p:nvCxnSpPr>
        <p:spPr>
          <a:xfrm>
            <a:off x="6904652" y="3256384"/>
            <a:ext cx="0" cy="46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5D2DB8F1-683A-429F-A381-103C8672CC1B}"/>
              </a:ext>
            </a:extLst>
          </p:cNvPr>
          <p:cNvCxnSpPr>
            <a:cxnSpLocks/>
          </p:cNvCxnSpPr>
          <p:nvPr/>
        </p:nvCxnSpPr>
        <p:spPr>
          <a:xfrm>
            <a:off x="7592010" y="3256384"/>
            <a:ext cx="482081" cy="503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jeva vitičasta zagrada 11">
            <a:extLst>
              <a:ext uri="{FF2B5EF4-FFF2-40B4-BE49-F238E27FC236}">
                <a16:creationId xmlns:a16="http://schemas.microsoft.com/office/drawing/2014/main" id="{381273E0-4FC7-4F73-834B-59A440C6257F}"/>
              </a:ext>
            </a:extLst>
          </p:cNvPr>
          <p:cNvSpPr/>
          <p:nvPr/>
        </p:nvSpPr>
        <p:spPr>
          <a:xfrm rot="16200000">
            <a:off x="6868490" y="2707571"/>
            <a:ext cx="888740" cy="41474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839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1247</Words>
  <Application>Microsoft Office PowerPoint</Application>
  <PresentationFormat>Široki zaslon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sustava Office</vt:lpstr>
      <vt:lpstr>Naslov: ATRIBUT</vt:lpstr>
      <vt:lpstr>Upute za samostalnu obradu atributa</vt:lpstr>
      <vt:lpstr>                    Dobri i dragi Lado</vt:lpstr>
      <vt:lpstr>Razumijevanje pročitanog teksta</vt:lpstr>
      <vt:lpstr>Što je atribut?</vt:lpstr>
      <vt:lpstr>Atribut može biti pridjevni i imenični.</vt:lpstr>
      <vt:lpstr>B) Imenični atribut</vt:lpstr>
      <vt:lpstr>Zamjena imeničnog atributa pridjevnim</vt:lpstr>
      <vt:lpstr>Prijedložni atribut</vt:lpstr>
      <vt:lpstr>Atributni skup</vt:lpstr>
      <vt:lpstr>MJESTO ATRIBUTA U REČENICI</vt:lpstr>
      <vt:lpstr>Primjeri riješenih zadataka</vt:lpstr>
      <vt:lpstr>1. Podcrtaj atribute u sljedećim rečenicama.  </vt:lpstr>
      <vt:lpstr>2. Prepiši rečenicu tako da podcrtani pridjevni atribut zamijeniš imeničnim atributom.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ATRIBUT</dc:title>
  <dc:creator>k.kvakan19@gmail.com</dc:creator>
  <cp:lastModifiedBy>k.kvakan19@gmail.com</cp:lastModifiedBy>
  <cp:revision>26</cp:revision>
  <dcterms:created xsi:type="dcterms:W3CDTF">2020-03-14T09:02:42Z</dcterms:created>
  <dcterms:modified xsi:type="dcterms:W3CDTF">2020-03-18T08:00:37Z</dcterms:modified>
</cp:coreProperties>
</file>