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83" r:id="rId3"/>
    <p:sldId id="272" r:id="rId4"/>
    <p:sldId id="273" r:id="rId5"/>
    <p:sldId id="274" r:id="rId6"/>
    <p:sldId id="275" r:id="rId7"/>
    <p:sldId id="276" r:id="rId8"/>
    <p:sldId id="257" r:id="rId9"/>
    <p:sldId id="294" r:id="rId10"/>
    <p:sldId id="269" r:id="rId11"/>
    <p:sldId id="293" r:id="rId12"/>
    <p:sldId id="270" r:id="rId13"/>
    <p:sldId id="271" r:id="rId14"/>
    <p:sldId id="266" r:id="rId15"/>
    <p:sldId id="267" r:id="rId16"/>
    <p:sldId id="268" r:id="rId17"/>
    <p:sldId id="258" r:id="rId18"/>
    <p:sldId id="265" r:id="rId19"/>
    <p:sldId id="264" r:id="rId20"/>
    <p:sldId id="263" r:id="rId21"/>
    <p:sldId id="279" r:id="rId22"/>
    <p:sldId id="280" r:id="rId23"/>
    <p:sldId id="281" r:id="rId24"/>
    <p:sldId id="282" r:id="rId25"/>
    <p:sldId id="284" r:id="rId26"/>
    <p:sldId id="277" r:id="rId27"/>
    <p:sldId id="278" r:id="rId28"/>
    <p:sldId id="285" r:id="rId29"/>
    <p:sldId id="286" r:id="rId30"/>
    <p:sldId id="287" r:id="rId31"/>
    <p:sldId id="288" r:id="rId32"/>
    <p:sldId id="289" r:id="rId33"/>
    <p:sldId id="290" r:id="rId34"/>
    <p:sldId id="291" r:id="rId35"/>
    <p:sldId id="292" r:id="rId36"/>
    <p:sldId id="259" r:id="rId37"/>
    <p:sldId id="260" r:id="rId38"/>
    <p:sldId id="261" r:id="rId39"/>
    <p:sldId id="262" r:id="rId40"/>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48" y="1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45.wmf"/><Relationship Id="rId7" Type="http://schemas.openxmlformats.org/officeDocument/2006/relationships/image" Target="../media/image49.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 Id="rId9"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65.wmf"/><Relationship Id="rId7" Type="http://schemas.openxmlformats.org/officeDocument/2006/relationships/image" Target="../media/image69.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10" Type="http://schemas.openxmlformats.org/officeDocument/2006/relationships/image" Target="../media/image70.wmf"/><Relationship Id="rId4" Type="http://schemas.openxmlformats.org/officeDocument/2006/relationships/image" Target="../media/image66.wmf"/><Relationship Id="rId9"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661972-EFF9-4799-8F65-A3E9D4C85128}" type="datetimeFigureOut">
              <a:rPr lang="hr-HR" smtClean="0"/>
              <a:t>23.01.2020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40F4E-FA9F-4598-AB4E-6C9F618D98C5}" type="slidenum">
              <a:rPr lang="hr-HR" smtClean="0"/>
              <a:t>‹#›</a:t>
            </a:fld>
            <a:endParaRPr lang="hr-HR"/>
          </a:p>
        </p:txBody>
      </p:sp>
    </p:spTree>
    <p:extLst>
      <p:ext uri="{BB962C8B-B14F-4D97-AF65-F5344CB8AC3E}">
        <p14:creationId xmlns:p14="http://schemas.microsoft.com/office/powerpoint/2010/main" val="2878661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hr-HR"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10C34F-4CBD-48CE-84EE-9EC09442E018}" type="slidenum">
              <a:rPr lang="hr-HR" smtClean="0"/>
              <a:pPr fontAlgn="base">
                <a:spcBef>
                  <a:spcPct val="0"/>
                </a:spcBef>
                <a:spcAft>
                  <a:spcPct val="0"/>
                </a:spcAft>
                <a:defRPr/>
              </a:pPr>
              <a:t>33</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7CE0F394-DF64-4F6C-93E1-3CEFDFDD3F9B}" type="datetimeFigureOut">
              <a:rPr lang="hr-HR" smtClean="0"/>
              <a:t>23.01.2020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61482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E0F394-DF64-4F6C-93E1-3CEFDFDD3F9B}" type="datetimeFigureOut">
              <a:rPr lang="hr-HR" smtClean="0"/>
              <a:t>23.01.2020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75565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E0F394-DF64-4F6C-93E1-3CEFDFDD3F9B}" type="datetimeFigureOut">
              <a:rPr lang="hr-HR" smtClean="0"/>
              <a:t>23.01.2020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32531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7CE0F394-DF64-4F6C-93E1-3CEFDFDD3F9B}" type="datetimeFigureOut">
              <a:rPr lang="hr-HR" smtClean="0"/>
              <a:t>23.01.2020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1032541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0F394-DF64-4F6C-93E1-3CEFDFDD3F9B}" type="datetimeFigureOut">
              <a:rPr lang="hr-HR" smtClean="0"/>
              <a:t>23.01.2020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323277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7CE0F394-DF64-4F6C-93E1-3CEFDFDD3F9B}" type="datetimeFigureOut">
              <a:rPr lang="hr-HR" smtClean="0"/>
              <a:t>23.01.2020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292351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7CE0F394-DF64-4F6C-93E1-3CEFDFDD3F9B}" type="datetimeFigureOut">
              <a:rPr lang="hr-HR" smtClean="0"/>
              <a:t>23.01.2020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199716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7CE0F394-DF64-4F6C-93E1-3CEFDFDD3F9B}" type="datetimeFigureOut">
              <a:rPr lang="hr-HR" smtClean="0"/>
              <a:t>23.01.2020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281051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0F394-DF64-4F6C-93E1-3CEFDFDD3F9B}" type="datetimeFigureOut">
              <a:rPr lang="hr-HR" smtClean="0"/>
              <a:t>23.01.2020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376635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0F394-DF64-4F6C-93E1-3CEFDFDD3F9B}" type="datetimeFigureOut">
              <a:rPr lang="hr-HR" smtClean="0"/>
              <a:t>23.01.2020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1846526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0F394-DF64-4F6C-93E1-3CEFDFDD3F9B}" type="datetimeFigureOut">
              <a:rPr lang="hr-HR" smtClean="0"/>
              <a:t>23.01.2020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CC166BB-A718-4611-BC85-BDB36F3DD7F0}" type="slidenum">
              <a:rPr lang="hr-HR" smtClean="0"/>
              <a:t>‹#›</a:t>
            </a:fld>
            <a:endParaRPr lang="hr-HR"/>
          </a:p>
        </p:txBody>
      </p:sp>
    </p:spTree>
    <p:extLst>
      <p:ext uri="{BB962C8B-B14F-4D97-AF65-F5344CB8AC3E}">
        <p14:creationId xmlns:p14="http://schemas.microsoft.com/office/powerpoint/2010/main" val="184444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E0F394-DF64-4F6C-93E1-3CEFDFDD3F9B}" type="datetimeFigureOut">
              <a:rPr lang="hr-HR" smtClean="0"/>
              <a:t>23.01.2020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166BB-A718-4611-BC85-BDB36F3DD7F0}" type="slidenum">
              <a:rPr lang="hr-HR" smtClean="0"/>
              <a:t>‹#›</a:t>
            </a:fld>
            <a:endParaRPr lang="hr-HR"/>
          </a:p>
        </p:txBody>
      </p:sp>
    </p:spTree>
    <p:extLst>
      <p:ext uri="{BB962C8B-B14F-4D97-AF65-F5344CB8AC3E}">
        <p14:creationId xmlns:p14="http://schemas.microsoft.com/office/powerpoint/2010/main" val="290790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gif"/><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8.w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3.wmf"/></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41.wmf"/><Relationship Id="rId7" Type="http://schemas.openxmlformats.org/officeDocument/2006/relationships/oleObject" Target="../embeddings/oleObject5.bin"/><Relationship Id="rId12"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39.wmf"/><Relationship Id="rId4" Type="http://schemas.openxmlformats.org/officeDocument/2006/relationships/image" Target="../media/image42.wmf"/><Relationship Id="rId9"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12.bin"/><Relationship Id="rId18" Type="http://schemas.openxmlformats.org/officeDocument/2006/relationships/image" Target="../media/image49.wmf"/><Relationship Id="rId3" Type="http://schemas.openxmlformats.org/officeDocument/2006/relationships/notesSlide" Target="../notesSlides/notesSlide1.xml"/><Relationship Id="rId7" Type="http://schemas.openxmlformats.org/officeDocument/2006/relationships/oleObject" Target="../embeddings/oleObject9.bin"/><Relationship Id="rId12" Type="http://schemas.openxmlformats.org/officeDocument/2006/relationships/image" Target="../media/image46.w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5.vml"/><Relationship Id="rId6" Type="http://schemas.openxmlformats.org/officeDocument/2006/relationships/image" Target="../media/image43.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45.wmf"/><Relationship Id="rId19" Type="http://schemas.openxmlformats.org/officeDocument/2006/relationships/oleObject" Target="../embeddings/oleObject15.bin"/><Relationship Id="rId4" Type="http://schemas.openxmlformats.org/officeDocument/2006/relationships/image" Target="../media/image51.png"/><Relationship Id="rId9" Type="http://schemas.openxmlformats.org/officeDocument/2006/relationships/oleObject" Target="../embeddings/oleObject10.bin"/><Relationship Id="rId14" Type="http://schemas.openxmlformats.org/officeDocument/2006/relationships/image" Target="../media/image47.wmf"/></Relationships>
</file>

<file path=ppt/slides/_rels/slide34.xml.rels><?xml version="1.0" encoding="UTF-8" standalone="yes"?>
<Relationships xmlns="http://schemas.openxmlformats.org/package/2006/relationships"><Relationship Id="rId8" Type="http://schemas.openxmlformats.org/officeDocument/2006/relationships/image" Target="../media/image53.wmf"/><Relationship Id="rId13" Type="http://schemas.openxmlformats.org/officeDocument/2006/relationships/oleObject" Target="../embeddings/oleObject20.bin"/><Relationship Id="rId18" Type="http://schemas.openxmlformats.org/officeDocument/2006/relationships/image" Target="../media/image58.wmf"/><Relationship Id="rId3" Type="http://schemas.openxmlformats.org/officeDocument/2006/relationships/image" Target="../media/image61.emf"/><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55.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57.wmf"/><Relationship Id="rId20" Type="http://schemas.openxmlformats.org/officeDocument/2006/relationships/image" Target="../media/image59.wmf"/><Relationship Id="rId1" Type="http://schemas.openxmlformats.org/officeDocument/2006/relationships/vmlDrawing" Target="../drawings/vmlDrawing6.vml"/><Relationship Id="rId6" Type="http://schemas.openxmlformats.org/officeDocument/2006/relationships/image" Target="../media/image52.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54.wmf"/><Relationship Id="rId19" Type="http://schemas.openxmlformats.org/officeDocument/2006/relationships/oleObject" Target="../embeddings/oleObject23.bin"/><Relationship Id="rId4" Type="http://schemas.openxmlformats.org/officeDocument/2006/relationships/image" Target="../media/image62.wmf"/><Relationship Id="rId9" Type="http://schemas.openxmlformats.org/officeDocument/2006/relationships/oleObject" Target="../embeddings/oleObject18.bin"/><Relationship Id="rId14" Type="http://schemas.openxmlformats.org/officeDocument/2006/relationships/image" Target="../media/image56.wmf"/><Relationship Id="rId22" Type="http://schemas.openxmlformats.org/officeDocument/2006/relationships/image" Target="../media/image60.wmf"/></Relationships>
</file>

<file path=ppt/slides/_rels/slide35.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29.bin"/><Relationship Id="rId18" Type="http://schemas.openxmlformats.org/officeDocument/2006/relationships/image" Target="../media/image69.wmf"/><Relationship Id="rId3" Type="http://schemas.openxmlformats.org/officeDocument/2006/relationships/image" Target="../media/image61.emf"/><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66.wmf"/><Relationship Id="rId17" Type="http://schemas.openxmlformats.org/officeDocument/2006/relationships/oleObject" Target="../embeddings/oleObject31.bin"/><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image" Target="../media/image59.wmf"/><Relationship Id="rId1" Type="http://schemas.openxmlformats.org/officeDocument/2006/relationships/vmlDrawing" Target="../drawings/vmlDrawing7.vml"/><Relationship Id="rId6" Type="http://schemas.openxmlformats.org/officeDocument/2006/relationships/image" Target="../media/image63.wmf"/><Relationship Id="rId11" Type="http://schemas.openxmlformats.org/officeDocument/2006/relationships/oleObject" Target="../embeddings/oleObject28.bin"/><Relationship Id="rId24" Type="http://schemas.openxmlformats.org/officeDocument/2006/relationships/image" Target="../media/image70.wmf"/><Relationship Id="rId5" Type="http://schemas.openxmlformats.org/officeDocument/2006/relationships/oleObject" Target="../embeddings/oleObject25.bin"/><Relationship Id="rId15" Type="http://schemas.openxmlformats.org/officeDocument/2006/relationships/oleObject" Target="../embeddings/oleObject30.bin"/><Relationship Id="rId23" Type="http://schemas.openxmlformats.org/officeDocument/2006/relationships/oleObject" Target="../embeddings/oleObject34.bin"/><Relationship Id="rId10" Type="http://schemas.openxmlformats.org/officeDocument/2006/relationships/image" Target="../media/image65.wmf"/><Relationship Id="rId19" Type="http://schemas.openxmlformats.org/officeDocument/2006/relationships/oleObject" Target="../embeddings/oleObject32.bin"/><Relationship Id="rId4" Type="http://schemas.openxmlformats.org/officeDocument/2006/relationships/image" Target="../media/image71.jpeg"/><Relationship Id="rId9" Type="http://schemas.openxmlformats.org/officeDocument/2006/relationships/oleObject" Target="../embeddings/oleObject27.bin"/><Relationship Id="rId14" Type="http://schemas.openxmlformats.org/officeDocument/2006/relationships/image" Target="../media/image67.wmf"/><Relationship Id="rId22" Type="http://schemas.openxmlformats.org/officeDocument/2006/relationships/image" Target="../media/image3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slide" Target="slide10.xml"/><Relationship Id="rId5" Type="http://schemas.openxmlformats.org/officeDocument/2006/relationships/image" Target="../media/image5.png"/><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81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52331" cy="1077218"/>
          </a:xfrm>
          <a:prstGeom prst="rect">
            <a:avLst/>
          </a:prstGeom>
          <a:solidFill>
            <a:srgbClr val="92D050"/>
          </a:solidFill>
        </p:spPr>
        <p:txBody>
          <a:bodyPr wrap="square" rtlCol="0">
            <a:spAutoFit/>
          </a:bodyPr>
          <a:lstStyle/>
          <a:p>
            <a:r>
              <a:rPr lang="hr-HR" sz="3200" dirty="0" smtClean="0"/>
              <a:t>PRIMJER</a:t>
            </a:r>
            <a:endParaRPr lang="hr-HR" sz="3200" dirty="0"/>
          </a:p>
        </p:txBody>
      </p:sp>
      <p:sp>
        <p:nvSpPr>
          <p:cNvPr id="6" name="TextBox 5"/>
          <p:cNvSpPr txBox="1"/>
          <p:nvPr/>
        </p:nvSpPr>
        <p:spPr>
          <a:xfrm>
            <a:off x="0" y="584774"/>
            <a:ext cx="11416074" cy="1200329"/>
          </a:xfrm>
          <a:prstGeom prst="rect">
            <a:avLst/>
          </a:prstGeom>
          <a:solidFill>
            <a:srgbClr val="FFFF00"/>
          </a:solidFill>
        </p:spPr>
        <p:txBody>
          <a:bodyPr wrap="none" rtlCol="0">
            <a:spAutoFit/>
          </a:bodyPr>
          <a:lstStyle/>
          <a:p>
            <a:r>
              <a:rPr lang="hr-HR" sz="2400" dirty="0" smtClean="0"/>
              <a:t>Sve strane Keopsove piramide su jednakokračni trokuti čije duljine osnovica iznose 200 </a:t>
            </a:r>
            <a:r>
              <a:rPr lang="hr-HR" sz="2400" i="1" dirty="0" smtClean="0"/>
              <a:t>m</a:t>
            </a:r>
            <a:r>
              <a:rPr lang="hr-HR" sz="2400" dirty="0" smtClean="0"/>
              <a:t>, </a:t>
            </a:r>
          </a:p>
          <a:p>
            <a:r>
              <a:rPr lang="hr-HR" sz="2400" dirty="0" smtClean="0"/>
              <a:t>a duljina krakova 156 </a:t>
            </a:r>
            <a:r>
              <a:rPr lang="hr-HR" sz="2400" i="1" dirty="0" smtClean="0"/>
              <a:t>m</a:t>
            </a:r>
            <a:r>
              <a:rPr lang="hr-HR" sz="2400" dirty="0" smtClean="0"/>
              <a:t>. Ana se nalazi na vrhu, a Marija u podnožju Keopsove piramide. </a:t>
            </a:r>
          </a:p>
          <a:p>
            <a:r>
              <a:rPr lang="hr-HR" sz="2400" dirty="0" smtClean="0"/>
              <a:t>Koliko iznosi najkraća udaljenost između Ane i Marije?</a:t>
            </a:r>
            <a:endParaRPr lang="hr-HR" sz="2400"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31" y="1785103"/>
            <a:ext cx="8611307" cy="5657671"/>
          </a:xfrm>
          <a:prstGeom prst="rect">
            <a:avLst/>
          </a:prstGeom>
        </p:spPr>
      </p:pic>
      <p:sp>
        <p:nvSpPr>
          <p:cNvPr id="18" name="Oval 17"/>
          <p:cNvSpPr/>
          <p:nvPr/>
        </p:nvSpPr>
        <p:spPr>
          <a:xfrm>
            <a:off x="4484915" y="1909437"/>
            <a:ext cx="239486" cy="275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 name="TextBox 18"/>
          <p:cNvSpPr txBox="1"/>
          <p:nvPr/>
        </p:nvSpPr>
        <p:spPr>
          <a:xfrm>
            <a:off x="4724401" y="1909437"/>
            <a:ext cx="599844" cy="369332"/>
          </a:xfrm>
          <a:prstGeom prst="rect">
            <a:avLst/>
          </a:prstGeom>
          <a:noFill/>
        </p:spPr>
        <p:txBody>
          <a:bodyPr wrap="none" rtlCol="0">
            <a:spAutoFit/>
          </a:bodyPr>
          <a:lstStyle/>
          <a:p>
            <a:r>
              <a:rPr lang="hr-HR" dirty="0" smtClean="0"/>
              <a:t>ANA</a:t>
            </a:r>
            <a:endParaRPr lang="hr-HR" dirty="0"/>
          </a:p>
        </p:txBody>
      </p:sp>
      <p:sp>
        <p:nvSpPr>
          <p:cNvPr id="25" name="Oval 24"/>
          <p:cNvSpPr/>
          <p:nvPr/>
        </p:nvSpPr>
        <p:spPr>
          <a:xfrm>
            <a:off x="4097173" y="6183921"/>
            <a:ext cx="239486" cy="27577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TextBox 30"/>
          <p:cNvSpPr txBox="1"/>
          <p:nvPr/>
        </p:nvSpPr>
        <p:spPr>
          <a:xfrm>
            <a:off x="4017941" y="6496032"/>
            <a:ext cx="900439" cy="369332"/>
          </a:xfrm>
          <a:prstGeom prst="rect">
            <a:avLst/>
          </a:prstGeom>
          <a:noFill/>
        </p:spPr>
        <p:txBody>
          <a:bodyPr wrap="none" rtlCol="0">
            <a:spAutoFit/>
          </a:bodyPr>
          <a:lstStyle/>
          <a:p>
            <a:r>
              <a:rPr lang="hr-HR" dirty="0" smtClean="0"/>
              <a:t>MARIJA</a:t>
            </a:r>
            <a:endParaRPr lang="hr-HR" dirty="0"/>
          </a:p>
        </p:txBody>
      </p:sp>
    </p:spTree>
    <p:extLst>
      <p:ext uri="{BB962C8B-B14F-4D97-AF65-F5344CB8AC3E}">
        <p14:creationId xmlns:p14="http://schemas.microsoft.com/office/powerpoint/2010/main" val="17390526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path" presetSubtype="0" accel="50000" decel="50000" fill="hold" grpId="0" nodeType="clickEffect">
                                  <p:stCondLst>
                                    <p:cond delay="0"/>
                                  </p:stCondLst>
                                  <p:childTnLst>
                                    <p:animMotion origin="layout" path="M 0.01394 0.0338 C 0.01407 0.03542 0.05756 0.03079 0.11107 0.02246 C 0.1737 0.01274 0.19623 0.00672 0.20586 0.00417 L 0.2155 0.00024 C 0.22526 -0.00254 0.24922 -0.00879 0.32019 -0.01967 C 0.3655 -0.02685 0.41732 -0.03171 0.41771 -0.03055 C 0.41771 -0.02754 0.36589 -0.01759 0.32071 -0.00995 C 0.24961 0.00093 0.22552 0.00301 0.2155 0.00232 L 0.20586 0.00209 C 0.1961 0.00186 0.17331 0.00394 0.11055 0.01297 C 0.05703 0.0213 0.01381 0.03102 0.01394 0.0338 Z " pathEditMode="relative" rAng="21300000" ptsTypes="AAAAAAAAAAA">
                                      <p:cBhvr>
                                        <p:cTn id="22" dur="5000" fill="hold"/>
                                        <p:tgtEl>
                                          <p:spTgt spid="25"/>
                                        </p:tgtEl>
                                        <p:attrNameLst>
                                          <p:attrName>ppt_x</p:attrName>
                                          <p:attrName>ppt_y</p:attrName>
                                        </p:attrNameLst>
                                      </p:cBhvr>
                                      <p:rCtr x="20182" y="-3241"/>
                                    </p:animMotion>
                                  </p:childTnLst>
                                </p:cTn>
                              </p:par>
                              <p:par>
                                <p:cTn id="23" presetID="26" presetClass="path" presetSubtype="0" accel="50000" decel="50000" fill="hold" grpId="0" nodeType="withEffect">
                                  <p:stCondLst>
                                    <p:cond delay="0"/>
                                  </p:stCondLst>
                                  <p:childTnLst>
                                    <p:animMotion origin="layout" path="M -0.01523 -0.05231 C -0.0151 -0.05069 0.02839 -0.05532 0.08191 -0.06366 C 0.14454 -0.07338 0.16706 -0.0794 0.1767 -0.08194 L 0.18633 -0.08588 C 0.1961 -0.08866 0.22006 -0.09491 0.29102 -0.10579 C 0.33633 -0.11296 0.38816 -0.11782 0.38855 -0.11667 C 0.38855 -0.11366 0.33672 -0.1037 0.29154 -0.09606 C 0.22045 -0.08518 0.19636 -0.0831 0.18633 -0.0838 L 0.1767 -0.08403 C 0.16693 -0.08426 0.14415 -0.08218 0.08138 -0.07315 C 0.02787 -0.06481 -0.01536 -0.05509 -0.01523 -0.05231 Z " pathEditMode="relative" rAng="21300000" ptsTypes="AAAAAAAAAAA">
                                      <p:cBhvr>
                                        <p:cTn id="24" dur="5000" fill="hold"/>
                                        <p:tgtEl>
                                          <p:spTgt spid="31"/>
                                        </p:tgtEl>
                                        <p:attrNameLst>
                                          <p:attrName>ppt_x</p:attrName>
                                          <p:attrName>ppt_y</p:attrName>
                                        </p:attrNameLst>
                                      </p:cBhvr>
                                      <p:rCtr x="20182" y="-3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5" grpId="0" animBg="1"/>
      <p:bldP spid="25" grpId="1" animBg="1"/>
      <p:bldP spid="31" grpId="0"/>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749" y="1408118"/>
            <a:ext cx="4270719" cy="6062057"/>
          </a:xfrm>
          <a:prstGeom prst="rect">
            <a:avLst/>
          </a:prstGeom>
        </p:spPr>
      </p:pic>
      <p:cxnSp>
        <p:nvCxnSpPr>
          <p:cNvPr id="5" name="Straight Arrow Connector 4"/>
          <p:cNvCxnSpPr>
            <a:stCxn id="4" idx="0"/>
          </p:cNvCxnSpPr>
          <p:nvPr/>
        </p:nvCxnSpPr>
        <p:spPr>
          <a:xfrm flipH="1">
            <a:off x="2911180" y="1408118"/>
            <a:ext cx="1455929" cy="4613891"/>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733980">
            <a:off x="3848801" y="5701632"/>
            <a:ext cx="1320706" cy="861774"/>
          </a:xfrm>
          <a:prstGeom prst="rect">
            <a:avLst/>
          </a:prstGeom>
          <a:noFill/>
        </p:spPr>
        <p:txBody>
          <a:bodyPr wrap="square" rtlCol="0">
            <a:spAutoFit/>
          </a:bodyPr>
          <a:lstStyle/>
          <a:p>
            <a:r>
              <a:rPr lang="hr-HR" sz="3200" b="1" dirty="0" smtClean="0">
                <a:solidFill>
                  <a:schemeClr val="bg1"/>
                </a:solidFill>
              </a:rPr>
              <a:t>10 </a:t>
            </a:r>
            <a:r>
              <a:rPr lang="hr-HR" sz="3200" b="1" i="1" dirty="0">
                <a:solidFill>
                  <a:schemeClr val="bg1"/>
                </a:solidFill>
              </a:rPr>
              <a:t>dm</a:t>
            </a:r>
          </a:p>
          <a:p>
            <a:endParaRPr lang="hr-HR" dirty="0"/>
          </a:p>
        </p:txBody>
      </p:sp>
      <p:cxnSp>
        <p:nvCxnSpPr>
          <p:cNvPr id="7" name="Straight Arrow Connector 6"/>
          <p:cNvCxnSpPr/>
          <p:nvPr/>
        </p:nvCxnSpPr>
        <p:spPr>
          <a:xfrm flipH="1" flipV="1">
            <a:off x="4367109" y="1420171"/>
            <a:ext cx="1733560" cy="3776869"/>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06283" y="1465349"/>
            <a:ext cx="159946" cy="4271658"/>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103875">
            <a:off x="4021458" y="3792059"/>
            <a:ext cx="1359668" cy="646331"/>
          </a:xfrm>
          <a:prstGeom prst="rect">
            <a:avLst/>
          </a:prstGeom>
          <a:noFill/>
        </p:spPr>
        <p:txBody>
          <a:bodyPr wrap="none" rtlCol="0">
            <a:spAutoFit/>
          </a:bodyPr>
          <a:lstStyle/>
          <a:p>
            <a:r>
              <a:rPr lang="hr-HR" sz="3600" dirty="0" smtClean="0">
                <a:solidFill>
                  <a:schemeClr val="bg1"/>
                </a:solidFill>
              </a:rPr>
              <a:t>12 </a:t>
            </a:r>
            <a:r>
              <a:rPr lang="hr-HR" sz="3600" i="1" dirty="0" smtClean="0">
                <a:solidFill>
                  <a:schemeClr val="bg1"/>
                </a:solidFill>
              </a:rPr>
              <a:t>dm</a:t>
            </a:r>
            <a:endParaRPr lang="hr-HR" sz="3600" i="1" dirty="0">
              <a:solidFill>
                <a:schemeClr val="bg1"/>
              </a:solidFill>
            </a:endParaRPr>
          </a:p>
        </p:txBody>
      </p:sp>
      <p:cxnSp>
        <p:nvCxnSpPr>
          <p:cNvPr id="11" name="Straight Arrow Connector 10"/>
          <p:cNvCxnSpPr/>
          <p:nvPr/>
        </p:nvCxnSpPr>
        <p:spPr>
          <a:xfrm flipH="1">
            <a:off x="2917644" y="5223895"/>
            <a:ext cx="3183025" cy="806619"/>
          </a:xfrm>
          <a:prstGeom prst="straightConnector1">
            <a:avLst/>
          </a:prstGeom>
          <a:ln w="508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343856" y="5373216"/>
            <a:ext cx="222374" cy="7200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343856" y="5445224"/>
            <a:ext cx="23252" cy="21081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05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583147"/>
            <a:ext cx="11607793" cy="830997"/>
          </a:xfrm>
          <a:prstGeom prst="rect">
            <a:avLst/>
          </a:prstGeom>
          <a:solidFill>
            <a:srgbClr val="FFFF00"/>
          </a:solidFill>
        </p:spPr>
        <p:txBody>
          <a:bodyPr wrap="none" rtlCol="0">
            <a:spAutoFit/>
          </a:bodyPr>
          <a:lstStyle/>
          <a:p>
            <a:r>
              <a:rPr lang="hr-HR" sz="2400" dirty="0" smtClean="0"/>
              <a:t>Nakon posjeta egipatskim piramidama dobili smo dozvolu postaviti šator u blizini piramida i </a:t>
            </a:r>
          </a:p>
          <a:p>
            <a:r>
              <a:rPr lang="hr-HR" sz="2400" dirty="0" smtClean="0"/>
              <a:t>tamo prespavati noć. Koristeći podatke sa slike izračunajmo širinu našeg šatora?</a:t>
            </a:r>
            <a:endParaRPr lang="hr-HR" sz="2400" dirty="0"/>
          </a:p>
        </p:txBody>
      </p:sp>
      <p:sp>
        <p:nvSpPr>
          <p:cNvPr id="6" name="TextBox 5"/>
          <p:cNvSpPr txBox="1"/>
          <p:nvPr/>
        </p:nvSpPr>
        <p:spPr>
          <a:xfrm>
            <a:off x="0" y="0"/>
            <a:ext cx="1596394" cy="1569660"/>
          </a:xfrm>
          <a:prstGeom prst="rect">
            <a:avLst/>
          </a:prstGeom>
          <a:solidFill>
            <a:srgbClr val="92D050"/>
          </a:solidFill>
        </p:spPr>
        <p:txBody>
          <a:bodyPr wrap="square" rtlCol="0">
            <a:spAutoFit/>
          </a:bodyPr>
          <a:lstStyle/>
          <a:p>
            <a:r>
              <a:rPr lang="hr-HR" sz="3200" dirty="0"/>
              <a:t>1</a:t>
            </a:r>
            <a:r>
              <a:rPr lang="hr-HR" sz="3200" dirty="0" smtClean="0"/>
              <a:t>. ZADATAK</a:t>
            </a:r>
            <a:endParaRPr lang="hr-HR" sz="32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1749" y="1408118"/>
            <a:ext cx="4270719" cy="6062057"/>
          </a:xfrm>
          <a:prstGeom prst="rect">
            <a:avLst/>
          </a:prstGeom>
        </p:spPr>
      </p:pic>
      <p:cxnSp>
        <p:nvCxnSpPr>
          <p:cNvPr id="25" name="Straight Arrow Connector 24"/>
          <p:cNvCxnSpPr>
            <a:stCxn id="8" idx="0"/>
          </p:cNvCxnSpPr>
          <p:nvPr/>
        </p:nvCxnSpPr>
        <p:spPr>
          <a:xfrm flipH="1">
            <a:off x="2911180" y="1408118"/>
            <a:ext cx="1455929" cy="4613891"/>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91546" y="2583543"/>
            <a:ext cx="184731" cy="369332"/>
          </a:xfrm>
          <a:prstGeom prst="rect">
            <a:avLst/>
          </a:prstGeom>
          <a:noFill/>
        </p:spPr>
        <p:txBody>
          <a:bodyPr wrap="none" rtlCol="0">
            <a:spAutoFit/>
          </a:bodyPr>
          <a:lstStyle/>
          <a:p>
            <a:endParaRPr lang="hr-HR" dirty="0"/>
          </a:p>
        </p:txBody>
      </p:sp>
      <p:sp>
        <p:nvSpPr>
          <p:cNvPr id="28" name="TextBox 27"/>
          <p:cNvSpPr txBox="1"/>
          <p:nvPr/>
        </p:nvSpPr>
        <p:spPr>
          <a:xfrm rot="17761688">
            <a:off x="2765009" y="3480351"/>
            <a:ext cx="1320706" cy="861774"/>
          </a:xfrm>
          <a:prstGeom prst="rect">
            <a:avLst/>
          </a:prstGeom>
          <a:noFill/>
        </p:spPr>
        <p:txBody>
          <a:bodyPr wrap="square" rtlCol="0">
            <a:spAutoFit/>
          </a:bodyPr>
          <a:lstStyle/>
          <a:p>
            <a:r>
              <a:rPr lang="hr-HR" sz="3200" b="1" dirty="0">
                <a:solidFill>
                  <a:schemeClr val="bg1"/>
                </a:solidFill>
              </a:rPr>
              <a:t>26 </a:t>
            </a:r>
            <a:r>
              <a:rPr lang="hr-HR" sz="3200" b="1" i="1" dirty="0">
                <a:solidFill>
                  <a:schemeClr val="bg1"/>
                </a:solidFill>
              </a:rPr>
              <a:t>dm</a:t>
            </a:r>
          </a:p>
          <a:p>
            <a:endParaRPr lang="hr-HR" dirty="0"/>
          </a:p>
        </p:txBody>
      </p:sp>
      <p:cxnSp>
        <p:nvCxnSpPr>
          <p:cNvPr id="29" name="Straight Arrow Connector 28"/>
          <p:cNvCxnSpPr/>
          <p:nvPr/>
        </p:nvCxnSpPr>
        <p:spPr>
          <a:xfrm flipH="1" flipV="1">
            <a:off x="4367109" y="1420171"/>
            <a:ext cx="1733560" cy="3776869"/>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3280489">
            <a:off x="4929454" y="3353347"/>
            <a:ext cx="1320706" cy="861774"/>
          </a:xfrm>
          <a:prstGeom prst="rect">
            <a:avLst/>
          </a:prstGeom>
          <a:noFill/>
        </p:spPr>
        <p:txBody>
          <a:bodyPr wrap="square" rtlCol="0">
            <a:spAutoFit/>
          </a:bodyPr>
          <a:lstStyle/>
          <a:p>
            <a:r>
              <a:rPr lang="hr-HR" sz="3200" b="1" dirty="0">
                <a:solidFill>
                  <a:schemeClr val="bg1"/>
                </a:solidFill>
              </a:rPr>
              <a:t>26 </a:t>
            </a:r>
            <a:r>
              <a:rPr lang="hr-HR" sz="3200" b="1" i="1" dirty="0">
                <a:solidFill>
                  <a:schemeClr val="bg1"/>
                </a:solidFill>
              </a:rPr>
              <a:t>dm</a:t>
            </a:r>
          </a:p>
          <a:p>
            <a:endParaRPr lang="hr-HR" dirty="0"/>
          </a:p>
        </p:txBody>
      </p:sp>
      <p:cxnSp>
        <p:nvCxnSpPr>
          <p:cNvPr id="33" name="Straight Arrow Connector 32"/>
          <p:cNvCxnSpPr/>
          <p:nvPr/>
        </p:nvCxnSpPr>
        <p:spPr>
          <a:xfrm>
            <a:off x="4406283" y="1465349"/>
            <a:ext cx="159946" cy="4271658"/>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5103875">
            <a:off x="4021458" y="3792059"/>
            <a:ext cx="1359668" cy="646331"/>
          </a:xfrm>
          <a:prstGeom prst="rect">
            <a:avLst/>
          </a:prstGeom>
          <a:noFill/>
        </p:spPr>
        <p:txBody>
          <a:bodyPr wrap="none" rtlCol="0">
            <a:spAutoFit/>
          </a:bodyPr>
          <a:lstStyle/>
          <a:p>
            <a:r>
              <a:rPr lang="hr-HR" sz="3600" dirty="0" smtClean="0">
                <a:solidFill>
                  <a:schemeClr val="bg1"/>
                </a:solidFill>
              </a:rPr>
              <a:t>20 </a:t>
            </a:r>
            <a:r>
              <a:rPr lang="hr-HR" sz="3600" i="1" dirty="0" smtClean="0">
                <a:solidFill>
                  <a:schemeClr val="bg1"/>
                </a:solidFill>
              </a:rPr>
              <a:t>dm</a:t>
            </a:r>
            <a:endParaRPr lang="hr-HR" sz="3600" i="1" dirty="0">
              <a:solidFill>
                <a:schemeClr val="bg1"/>
              </a:solidFill>
            </a:endParaRPr>
          </a:p>
        </p:txBody>
      </p:sp>
      <p:cxnSp>
        <p:nvCxnSpPr>
          <p:cNvPr id="44" name="Straight Arrow Connector 43"/>
          <p:cNvCxnSpPr/>
          <p:nvPr/>
        </p:nvCxnSpPr>
        <p:spPr>
          <a:xfrm flipH="1">
            <a:off x="2917644" y="5223895"/>
            <a:ext cx="3183025" cy="806619"/>
          </a:xfrm>
          <a:prstGeom prst="straightConnector1">
            <a:avLst/>
          </a:prstGeom>
          <a:ln w="508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95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585199"/>
            <a:ext cx="11852860" cy="1200329"/>
          </a:xfrm>
          <a:prstGeom prst="rect">
            <a:avLst/>
          </a:prstGeom>
          <a:solidFill>
            <a:srgbClr val="FFFF00"/>
          </a:solidFill>
        </p:spPr>
        <p:txBody>
          <a:bodyPr wrap="none" rtlCol="0">
            <a:spAutoFit/>
          </a:bodyPr>
          <a:lstStyle/>
          <a:p>
            <a:r>
              <a:rPr lang="hr-HR" sz="2400" dirty="0" smtClean="0"/>
              <a:t>Nalazimo se na Camp Nou. Messi izvodi korner i upućuje loptu prema Piqueu</a:t>
            </a:r>
            <a:r>
              <a:rPr lang="hr-HR" sz="2400" dirty="0"/>
              <a:t> </a:t>
            </a:r>
            <a:r>
              <a:rPr lang="hr-HR" sz="2400" dirty="0" smtClean="0"/>
              <a:t>koji je jednako </a:t>
            </a:r>
          </a:p>
          <a:p>
            <a:r>
              <a:rPr lang="hr-HR" sz="2400" dirty="0"/>
              <a:t>u</a:t>
            </a:r>
            <a:r>
              <a:rPr lang="hr-HR" sz="2400" dirty="0" smtClean="0"/>
              <a:t>daljen od lijevog i desnog kornera. Širina terena iznosi 64 </a:t>
            </a:r>
            <a:r>
              <a:rPr lang="hr-HR" sz="2400" i="1" dirty="0" smtClean="0"/>
              <a:t>m</a:t>
            </a:r>
            <a:r>
              <a:rPr lang="hr-HR" sz="2400" dirty="0" smtClean="0"/>
              <a:t>, a Pique je od gola udaljen 24 </a:t>
            </a:r>
            <a:r>
              <a:rPr lang="hr-HR" sz="2400" i="1" dirty="0" smtClean="0"/>
              <a:t>m</a:t>
            </a:r>
            <a:r>
              <a:rPr lang="hr-HR" sz="2400" dirty="0" smtClean="0"/>
              <a:t>.</a:t>
            </a:r>
          </a:p>
          <a:p>
            <a:r>
              <a:rPr lang="hr-HR" sz="2400" dirty="0" smtClean="0"/>
              <a:t>Koliko iznosi udaljenost između Messija i Piquea?</a:t>
            </a:r>
          </a:p>
        </p:txBody>
      </p:sp>
      <p:sp>
        <p:nvSpPr>
          <p:cNvPr id="6" name="TextBox 5">
            <a:hlinkClick r:id="" action="ppaction://noaction"/>
          </p:cNvPr>
          <p:cNvSpPr txBox="1"/>
          <p:nvPr/>
        </p:nvSpPr>
        <p:spPr>
          <a:xfrm>
            <a:off x="0" y="0"/>
            <a:ext cx="1596394" cy="1569660"/>
          </a:xfrm>
          <a:prstGeom prst="rect">
            <a:avLst/>
          </a:prstGeom>
          <a:solidFill>
            <a:srgbClr val="92D050"/>
          </a:solidFill>
        </p:spPr>
        <p:txBody>
          <a:bodyPr wrap="square" rtlCol="0">
            <a:spAutoFit/>
          </a:bodyPr>
          <a:lstStyle/>
          <a:p>
            <a:r>
              <a:rPr lang="hr-HR" sz="3200" dirty="0"/>
              <a:t>2</a:t>
            </a:r>
            <a:r>
              <a:rPr lang="hr-HR" sz="3200" dirty="0" smtClean="0"/>
              <a:t>. ZADATAK</a:t>
            </a:r>
            <a:endParaRPr lang="hr-HR"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61052" y="1195301"/>
            <a:ext cx="4782719" cy="6322680"/>
          </a:xfrm>
          <a:prstGeom prst="rect">
            <a:avLst/>
          </a:prstGeom>
        </p:spPr>
      </p:pic>
      <p:cxnSp>
        <p:nvCxnSpPr>
          <p:cNvPr id="8" name="Straight Arrow Connector 7"/>
          <p:cNvCxnSpPr/>
          <p:nvPr/>
        </p:nvCxnSpPr>
        <p:spPr>
          <a:xfrm flipH="1">
            <a:off x="1765853" y="1965281"/>
            <a:ext cx="5292" cy="478272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1064236" y="3915097"/>
            <a:ext cx="1019831" cy="584775"/>
          </a:xfrm>
          <a:prstGeom prst="rect">
            <a:avLst/>
          </a:prstGeom>
          <a:noFill/>
        </p:spPr>
        <p:txBody>
          <a:bodyPr wrap="none" rtlCol="0">
            <a:spAutoFit/>
          </a:bodyPr>
          <a:lstStyle/>
          <a:p>
            <a:r>
              <a:rPr lang="hr-HR" sz="3200" dirty="0" smtClean="0"/>
              <a:t>64 </a:t>
            </a:r>
            <a:r>
              <a:rPr lang="hr-HR" sz="3200" i="1" dirty="0" smtClean="0"/>
              <a:t>m</a:t>
            </a:r>
            <a:endParaRPr lang="hr-HR" sz="3200" i="1" dirty="0"/>
          </a:p>
        </p:txBody>
      </p:sp>
      <p:cxnSp>
        <p:nvCxnSpPr>
          <p:cNvPr id="16" name="Straight Arrow Connector 15"/>
          <p:cNvCxnSpPr>
            <a:endCxn id="47" idx="1"/>
          </p:cNvCxnSpPr>
          <p:nvPr/>
        </p:nvCxnSpPr>
        <p:spPr>
          <a:xfrm>
            <a:off x="1954939" y="1965282"/>
            <a:ext cx="1646843" cy="213321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107357" y="4469271"/>
            <a:ext cx="1537368" cy="211597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2586382">
            <a:off x="2675505" y="2587589"/>
            <a:ext cx="401072" cy="584775"/>
          </a:xfrm>
          <a:prstGeom prst="rect">
            <a:avLst/>
          </a:prstGeom>
          <a:noFill/>
        </p:spPr>
        <p:txBody>
          <a:bodyPr wrap="none" rtlCol="0">
            <a:spAutoFit/>
          </a:bodyPr>
          <a:lstStyle/>
          <a:p>
            <a:r>
              <a:rPr lang="hr-HR" sz="3200" dirty="0" smtClean="0">
                <a:solidFill>
                  <a:srgbClr val="FF0000"/>
                </a:solidFill>
              </a:rPr>
              <a:t>b</a:t>
            </a:r>
            <a:endParaRPr lang="hr-HR" sz="3200" dirty="0">
              <a:solidFill>
                <a:srgbClr val="FF0000"/>
              </a:solidFill>
            </a:endParaRPr>
          </a:p>
        </p:txBody>
      </p:sp>
      <p:sp>
        <p:nvSpPr>
          <p:cNvPr id="24" name="TextBox 23"/>
          <p:cNvSpPr txBox="1"/>
          <p:nvPr/>
        </p:nvSpPr>
        <p:spPr>
          <a:xfrm rot="8205754">
            <a:off x="2526229" y="5582082"/>
            <a:ext cx="759113" cy="584775"/>
          </a:xfrm>
          <a:prstGeom prst="rect">
            <a:avLst/>
          </a:prstGeom>
          <a:noFill/>
        </p:spPr>
        <p:txBody>
          <a:bodyPr wrap="square" rtlCol="0">
            <a:spAutoFit/>
          </a:bodyPr>
          <a:lstStyle/>
          <a:p>
            <a:r>
              <a:rPr lang="hr-HR" sz="3200" dirty="0" smtClean="0">
                <a:solidFill>
                  <a:srgbClr val="FF0000"/>
                </a:solidFill>
              </a:rPr>
              <a:t>b</a:t>
            </a:r>
            <a:endParaRPr lang="hr-HR" sz="3200" dirty="0">
              <a:solidFill>
                <a:srgbClr val="FF0000"/>
              </a:solidFill>
            </a:endParaRPr>
          </a:p>
        </p:txBody>
      </p:sp>
      <p:cxnSp>
        <p:nvCxnSpPr>
          <p:cNvPr id="26" name="Straight Arrow Connector 25"/>
          <p:cNvCxnSpPr/>
          <p:nvPr/>
        </p:nvCxnSpPr>
        <p:spPr>
          <a:xfrm>
            <a:off x="2038990" y="4353728"/>
            <a:ext cx="1467821" cy="205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3529106" y="4019119"/>
            <a:ext cx="496263" cy="541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t>P</a:t>
            </a:r>
            <a:endParaRPr lang="hr-HR" dirty="0"/>
          </a:p>
        </p:txBody>
      </p:sp>
      <p:sp>
        <p:nvSpPr>
          <p:cNvPr id="48" name="Oval 47"/>
          <p:cNvSpPr/>
          <p:nvPr/>
        </p:nvSpPr>
        <p:spPr>
          <a:xfrm>
            <a:off x="1836929" y="6287389"/>
            <a:ext cx="496263" cy="5419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M</a:t>
            </a:r>
          </a:p>
        </p:txBody>
      </p:sp>
      <p:sp>
        <p:nvSpPr>
          <p:cNvPr id="49" name="TextBox 48"/>
          <p:cNvSpPr txBox="1"/>
          <p:nvPr/>
        </p:nvSpPr>
        <p:spPr>
          <a:xfrm>
            <a:off x="2367042" y="3777970"/>
            <a:ext cx="1019831" cy="584775"/>
          </a:xfrm>
          <a:prstGeom prst="rect">
            <a:avLst/>
          </a:prstGeom>
          <a:noFill/>
        </p:spPr>
        <p:txBody>
          <a:bodyPr wrap="none" rtlCol="0">
            <a:spAutoFit/>
          </a:bodyPr>
          <a:lstStyle/>
          <a:p>
            <a:r>
              <a:rPr lang="hr-HR" sz="3200" dirty="0" smtClean="0"/>
              <a:t>24 </a:t>
            </a:r>
            <a:r>
              <a:rPr lang="hr-HR" sz="3200" i="1" dirty="0" smtClean="0"/>
              <a:t>m</a:t>
            </a:r>
            <a:endParaRPr lang="hr-HR" sz="3200" i="1" dirty="0"/>
          </a:p>
        </p:txBody>
      </p:sp>
    </p:spTree>
    <p:extLst>
      <p:ext uri="{BB962C8B-B14F-4D97-AF65-F5344CB8AC3E}">
        <p14:creationId xmlns:p14="http://schemas.microsoft.com/office/powerpoint/2010/main" val="87671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500" fill="hold"/>
                                        <p:tgtEl>
                                          <p:spTgt spid="47"/>
                                        </p:tgtEl>
                                        <p:attrNameLst>
                                          <p:attrName>ppt_x</p:attrName>
                                        </p:attrNameLst>
                                      </p:cBhvr>
                                      <p:tavLst>
                                        <p:tav tm="0">
                                          <p:val>
                                            <p:strVal val="#ppt_x"/>
                                          </p:val>
                                        </p:tav>
                                        <p:tav tm="100000">
                                          <p:val>
                                            <p:strVal val="#ppt_x"/>
                                          </p:val>
                                        </p:tav>
                                      </p:tavLst>
                                    </p:anim>
                                    <p:anim calcmode="lin" valueType="num">
                                      <p:cBhvr additive="base">
                                        <p:cTn id="1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P spid="47" grpId="0" animBg="1"/>
      <p:bldP spid="48" grpId="0" animBg="1"/>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slice4.jpg"/>
          <p:cNvPicPr>
            <a:picLocks noGrp="1" noChangeAspect="1"/>
          </p:cNvPicPr>
          <p:nvPr>
            <p:ph idx="1"/>
          </p:nvPr>
        </p:nvPicPr>
        <p:blipFill>
          <a:blip r:embed="rId2" cstate="print"/>
          <a:srcRect l="16513" t="7649" r="9764" b="20635"/>
          <a:stretch>
            <a:fillRect/>
          </a:stretch>
        </p:blipFill>
        <p:spPr>
          <a:xfrm>
            <a:off x="4374571" y="2218412"/>
            <a:ext cx="4769429" cy="4639589"/>
          </a:xfrm>
        </p:spPr>
      </p:pic>
      <p:cxnSp>
        <p:nvCxnSpPr>
          <p:cNvPr id="6" name="Straight Connector 5"/>
          <p:cNvCxnSpPr/>
          <p:nvPr/>
        </p:nvCxnSpPr>
        <p:spPr>
          <a:xfrm flipV="1">
            <a:off x="5650057" y="2608119"/>
            <a:ext cx="1020907" cy="966354"/>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6655377" y="2608119"/>
            <a:ext cx="974148" cy="99752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5681230" y="3678382"/>
            <a:ext cx="7793" cy="100792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0"/>
            <a:ext cx="3608243" cy="4031873"/>
          </a:xfrm>
          <a:prstGeom prst="rect">
            <a:avLst/>
          </a:prstGeom>
          <a:solidFill>
            <a:schemeClr val="accent4">
              <a:lumMod val="20000"/>
              <a:lumOff val="80000"/>
            </a:schemeClr>
          </a:solidFill>
        </p:spPr>
        <p:txBody>
          <a:bodyPr wrap="square" rtlCol="0">
            <a:spAutoFit/>
          </a:bodyPr>
          <a:lstStyle/>
          <a:p>
            <a:r>
              <a:rPr lang="hr-HR" sz="3200" b="1" dirty="0" smtClean="0"/>
              <a:t>Zadatak:</a:t>
            </a:r>
          </a:p>
          <a:p>
            <a:r>
              <a:rPr lang="hr-HR" sz="3200" dirty="0" smtClean="0"/>
              <a:t>Osmaši su izrađivali  božićne jaslice. Koristeći se podacima sa slike, izračunaj kolika je bila visina štalice.</a:t>
            </a:r>
          </a:p>
          <a:p>
            <a:endParaRPr lang="hr-HR" sz="3200" dirty="0" smtClean="0"/>
          </a:p>
        </p:txBody>
      </p:sp>
      <p:cxnSp>
        <p:nvCxnSpPr>
          <p:cNvPr id="27" name="Straight Connector 26"/>
          <p:cNvCxnSpPr/>
          <p:nvPr/>
        </p:nvCxnSpPr>
        <p:spPr>
          <a:xfrm>
            <a:off x="5642263" y="3616037"/>
            <a:ext cx="1987262" cy="3117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26678" y="2722418"/>
            <a:ext cx="752129" cy="369332"/>
          </a:xfrm>
          <a:prstGeom prst="rect">
            <a:avLst/>
          </a:prstGeom>
          <a:solidFill>
            <a:schemeClr val="accent4">
              <a:lumMod val="20000"/>
              <a:lumOff val="80000"/>
            </a:schemeClr>
          </a:solidFill>
        </p:spPr>
        <p:txBody>
          <a:bodyPr wrap="none" rtlCol="0">
            <a:spAutoFit/>
          </a:bodyPr>
          <a:lstStyle/>
          <a:p>
            <a:r>
              <a:rPr lang="hr-HR" b="1" i="1" dirty="0" smtClean="0"/>
              <a:t>30 cm</a:t>
            </a:r>
            <a:endParaRPr lang="hr-HR" b="1" i="1" dirty="0"/>
          </a:p>
        </p:txBody>
      </p:sp>
      <p:sp>
        <p:nvSpPr>
          <p:cNvPr id="34" name="TextBox 33"/>
          <p:cNvSpPr txBox="1"/>
          <p:nvPr/>
        </p:nvSpPr>
        <p:spPr>
          <a:xfrm>
            <a:off x="7128164" y="2729345"/>
            <a:ext cx="752129" cy="369332"/>
          </a:xfrm>
          <a:prstGeom prst="rect">
            <a:avLst/>
          </a:prstGeom>
          <a:solidFill>
            <a:schemeClr val="accent4">
              <a:lumMod val="20000"/>
              <a:lumOff val="80000"/>
            </a:schemeClr>
          </a:solidFill>
        </p:spPr>
        <p:txBody>
          <a:bodyPr wrap="none" rtlCol="0">
            <a:spAutoFit/>
          </a:bodyPr>
          <a:lstStyle/>
          <a:p>
            <a:r>
              <a:rPr lang="hr-HR" b="1" i="1" dirty="0" smtClean="0"/>
              <a:t>30 cm</a:t>
            </a:r>
            <a:endParaRPr lang="hr-HR" b="1" i="1" dirty="0"/>
          </a:p>
        </p:txBody>
      </p:sp>
      <p:sp>
        <p:nvSpPr>
          <p:cNvPr id="35" name="TextBox 34"/>
          <p:cNvSpPr txBox="1"/>
          <p:nvPr/>
        </p:nvSpPr>
        <p:spPr>
          <a:xfrm>
            <a:off x="6356640" y="3685309"/>
            <a:ext cx="752129" cy="369332"/>
          </a:xfrm>
          <a:prstGeom prst="rect">
            <a:avLst/>
          </a:prstGeom>
          <a:solidFill>
            <a:schemeClr val="accent4">
              <a:lumMod val="20000"/>
              <a:lumOff val="80000"/>
            </a:schemeClr>
          </a:solidFill>
        </p:spPr>
        <p:txBody>
          <a:bodyPr wrap="none" rtlCol="0">
            <a:spAutoFit/>
          </a:bodyPr>
          <a:lstStyle/>
          <a:p>
            <a:r>
              <a:rPr lang="hr-HR" b="1" i="1" dirty="0" smtClean="0"/>
              <a:t>48 cm</a:t>
            </a:r>
            <a:endParaRPr lang="hr-HR" b="1" i="1" dirty="0"/>
          </a:p>
        </p:txBody>
      </p:sp>
      <p:sp>
        <p:nvSpPr>
          <p:cNvPr id="36" name="TextBox 35"/>
          <p:cNvSpPr txBox="1"/>
          <p:nvPr/>
        </p:nvSpPr>
        <p:spPr>
          <a:xfrm>
            <a:off x="5073361" y="4000499"/>
            <a:ext cx="570495" cy="646331"/>
          </a:xfrm>
          <a:prstGeom prst="rect">
            <a:avLst/>
          </a:prstGeom>
          <a:solidFill>
            <a:schemeClr val="accent4">
              <a:lumMod val="20000"/>
              <a:lumOff val="80000"/>
            </a:schemeClr>
          </a:solidFill>
        </p:spPr>
        <p:txBody>
          <a:bodyPr wrap="square" rtlCol="0">
            <a:spAutoFit/>
          </a:bodyPr>
          <a:lstStyle/>
          <a:p>
            <a:r>
              <a:rPr lang="hr-HR" b="1" i="1" dirty="0" smtClean="0"/>
              <a:t>25 cm</a:t>
            </a:r>
            <a:endParaRPr lang="hr-HR" b="1" i="1" dirty="0"/>
          </a:p>
        </p:txBody>
      </p:sp>
    </p:spTree>
    <p:extLst>
      <p:ext uri="{BB962C8B-B14F-4D97-AF65-F5344CB8AC3E}">
        <p14:creationId xmlns:p14="http://schemas.microsoft.com/office/powerpoint/2010/main" val="32182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03523" y="3088585"/>
            <a:ext cx="1740477" cy="3769416"/>
          </a:xfrm>
        </p:spPr>
      </p:pic>
      <mc:AlternateContent xmlns:mc="http://schemas.openxmlformats.org/markup-compatibility/2006" xmlns:a14="http://schemas.microsoft.com/office/drawing/2010/main">
        <mc:Choice Requires="a14">
          <p:sp>
            <p:nvSpPr>
              <p:cNvPr id="5" name="TextBox 4"/>
              <p:cNvSpPr txBox="1"/>
              <p:nvPr/>
            </p:nvSpPr>
            <p:spPr>
              <a:xfrm>
                <a:off x="0" y="0"/>
                <a:ext cx="9144000" cy="3785652"/>
              </a:xfrm>
              <a:prstGeom prst="rect">
                <a:avLst/>
              </a:prstGeom>
              <a:solidFill>
                <a:schemeClr val="accent4">
                  <a:lumMod val="20000"/>
                  <a:lumOff val="80000"/>
                </a:schemeClr>
              </a:solidFill>
            </p:spPr>
            <p:txBody>
              <a:bodyPr wrap="square" rtlCol="0">
                <a:spAutoFit/>
              </a:bodyPr>
              <a:lstStyle/>
              <a:p>
                <a:pPr algn="just"/>
                <a:r>
                  <a:rPr lang="hr-HR" sz="3000" b="1" dirty="0" smtClean="0"/>
                  <a:t>Zadatak:</a:t>
                </a:r>
              </a:p>
              <a:p>
                <a:pPr algn="just"/>
                <a:r>
                  <a:rPr lang="hr-HR" sz="3000" dirty="0" smtClean="0"/>
                  <a:t>Judita, koja je visoka </a:t>
                </a:r>
                <a14:m>
                  <m:oMath xmlns:m="http://schemas.openxmlformats.org/officeDocument/2006/math">
                    <m:r>
                      <a:rPr lang="hr-HR" sz="3000" i="1" dirty="0" smtClean="0">
                        <a:latin typeface="Cambria Math" panose="02040503050406030204" pitchFamily="18" charset="0"/>
                      </a:rPr>
                      <m:t>1.6 </m:t>
                    </m:r>
                    <m:r>
                      <a:rPr lang="hr-HR" sz="3000" i="1" dirty="0" smtClean="0">
                        <a:latin typeface="Cambria Math" panose="02040503050406030204" pitchFamily="18" charset="0"/>
                      </a:rPr>
                      <m:t>𝑚</m:t>
                    </m:r>
                  </m:oMath>
                </a14:m>
                <a:r>
                  <a:rPr lang="hr-HR" sz="3000" dirty="0" smtClean="0"/>
                  <a:t>, želi staviti božićnu zvijezdu na vrh jelke koja je visoka </a:t>
                </a:r>
                <a14:m>
                  <m:oMath xmlns:m="http://schemas.openxmlformats.org/officeDocument/2006/math">
                    <m:r>
                      <a:rPr lang="hr-HR" sz="3000" i="1" dirty="0" smtClean="0">
                        <a:latin typeface="Cambria Math" panose="02040503050406030204" pitchFamily="18" charset="0"/>
                      </a:rPr>
                      <m:t>2.5 </m:t>
                    </m:r>
                    <m:r>
                      <a:rPr lang="hr-HR" sz="3000" i="1" dirty="0" smtClean="0">
                        <a:latin typeface="Cambria Math" panose="02040503050406030204" pitchFamily="18" charset="0"/>
                      </a:rPr>
                      <m:t>𝑚</m:t>
                    </m:r>
                  </m:oMath>
                </a14:m>
                <a:r>
                  <a:rPr lang="hr-HR" sz="3000" dirty="0" smtClean="0"/>
                  <a:t>. Budući da nije mogla dohvatiti vrh, uzela je preklopne ljestve koje su dugačke </a:t>
                </a:r>
                <a14:m>
                  <m:oMath xmlns:m="http://schemas.openxmlformats.org/officeDocument/2006/math">
                    <m:r>
                      <a:rPr lang="hr-HR" sz="3000" i="1" dirty="0" smtClean="0">
                        <a:latin typeface="Cambria Math" panose="02040503050406030204" pitchFamily="18" charset="0"/>
                      </a:rPr>
                      <m:t>1.5 </m:t>
                    </m:r>
                    <m:r>
                      <a:rPr lang="hr-HR" sz="3000" i="1" dirty="0" smtClean="0">
                        <a:latin typeface="Cambria Math" panose="02040503050406030204" pitchFamily="18" charset="0"/>
                      </a:rPr>
                      <m:t>𝑚</m:t>
                    </m:r>
                  </m:oMath>
                </a14:m>
                <a:r>
                  <a:rPr lang="hr-HR" sz="3000" i="1" dirty="0" smtClean="0"/>
                  <a:t>. </a:t>
                </a:r>
                <a:r>
                  <a:rPr lang="hr-HR" sz="3000" dirty="0" smtClean="0"/>
                  <a:t>Raširila ih je tako da kut između njihovih krakova i tla iznosi </a:t>
                </a:r>
                <a14:m>
                  <m:oMath xmlns:m="http://schemas.openxmlformats.org/officeDocument/2006/math">
                    <m:r>
                      <a:rPr lang="hr-HR" sz="3000" i="1" dirty="0" smtClean="0">
                        <a:latin typeface="Cambria Math" panose="02040503050406030204" pitchFamily="18" charset="0"/>
                      </a:rPr>
                      <m:t>60°</m:t>
                    </m:r>
                  </m:oMath>
                </a14:m>
                <a:r>
                  <a:rPr lang="hr-HR" sz="3000" dirty="0" smtClean="0"/>
                  <a:t>. Ako se Judita popne na vrh tako postavljenih ljestvi, hoće li moći staviti zvijezdu na jelku ako znamo da ruke može pružiti </a:t>
                </a:r>
                <a14:m>
                  <m:oMath xmlns:m="http://schemas.openxmlformats.org/officeDocument/2006/math">
                    <m:r>
                      <a:rPr lang="hr-HR" sz="3000" b="0" i="1" smtClean="0">
                        <a:latin typeface="Cambria Math" panose="02040503050406030204" pitchFamily="18" charset="0"/>
                      </a:rPr>
                      <m:t>0.3 </m:t>
                    </m:r>
                    <m:r>
                      <a:rPr lang="hr-HR" sz="3000" b="0" i="1" smtClean="0">
                        <a:latin typeface="Cambria Math" panose="02040503050406030204" pitchFamily="18" charset="0"/>
                      </a:rPr>
                      <m:t>𝑚</m:t>
                    </m:r>
                  </m:oMath>
                </a14:m>
                <a:r>
                  <a:rPr lang="hr-HR" sz="3000" dirty="0" smtClean="0"/>
                  <a:t> iznad glave?</a:t>
                </a:r>
                <a:endParaRPr lang="hr-HR" sz="3000" dirty="0"/>
              </a:p>
            </p:txBody>
          </p:sp>
        </mc:Choice>
        <mc:Fallback xmlns="">
          <p:sp>
            <p:nvSpPr>
              <p:cNvPr id="5" name="TextBox 4"/>
              <p:cNvSpPr txBox="1">
                <a:spLocks noRot="1" noChangeAspect="1" noMove="1" noResize="1" noEditPoints="1" noAdjustHandles="1" noChangeArrowheads="1" noChangeShapeType="1" noTextEdit="1"/>
              </p:cNvSpPr>
              <p:nvPr/>
            </p:nvSpPr>
            <p:spPr>
              <a:xfrm>
                <a:off x="0" y="0"/>
                <a:ext cx="12192000" cy="2862322"/>
              </a:xfrm>
              <a:prstGeom prst="rect">
                <a:avLst/>
              </a:prstGeom>
              <a:blipFill>
                <a:blip r:embed="rId3"/>
                <a:stretch>
                  <a:fillRect l="-1150" t="-2553" r="-1150" b="-5745"/>
                </a:stretch>
              </a:blipFill>
            </p:spPr>
            <p:txBody>
              <a:bodyPr/>
              <a:lstStyle/>
              <a:p>
                <a:r>
                  <a:rPr lang="hr-HR">
                    <a:noFill/>
                  </a:rPr>
                  <a:t> </a:t>
                </a:r>
              </a:p>
            </p:txBody>
          </p:sp>
        </mc:Fallback>
      </mc:AlternateContent>
      <p:pic>
        <p:nvPicPr>
          <p:cNvPr id="10" name="Picture 9" descr="free-animated-stepladder-clipart-5.jpg"/>
          <p:cNvPicPr>
            <a:picLocks noChangeAspect="1"/>
          </p:cNvPicPr>
          <p:nvPr/>
        </p:nvPicPr>
        <p:blipFill>
          <a:blip r:embed="rId4" cstate="print"/>
          <a:srcRect r="535" b="7121"/>
          <a:stretch>
            <a:fillRect/>
          </a:stretch>
        </p:blipFill>
        <p:spPr>
          <a:xfrm>
            <a:off x="5826793" y="4738256"/>
            <a:ext cx="1592315" cy="2119745"/>
          </a:xfrm>
          <a:prstGeom prst="rect">
            <a:avLst/>
          </a:prstGeom>
        </p:spPr>
      </p:pic>
      <p:pic>
        <p:nvPicPr>
          <p:cNvPr id="11" name="Picture 10" descr="johnny_automatic_playing_ball.png"/>
          <p:cNvPicPr>
            <a:picLocks noChangeAspect="1"/>
          </p:cNvPicPr>
          <p:nvPr/>
        </p:nvPicPr>
        <p:blipFill>
          <a:blip r:embed="rId5" cstate="print"/>
          <a:srcRect l="-269" t="26212" r="69951" b="5758"/>
          <a:stretch>
            <a:fillRect/>
          </a:stretch>
        </p:blipFill>
        <p:spPr>
          <a:xfrm>
            <a:off x="6683375" y="2951018"/>
            <a:ext cx="821460" cy="2119744"/>
          </a:xfrm>
          <a:prstGeom prst="rect">
            <a:avLst/>
          </a:prstGeom>
        </p:spPr>
      </p:pic>
      <p:cxnSp>
        <p:nvCxnSpPr>
          <p:cNvPr id="13" name="Straight Connector 12"/>
          <p:cNvCxnSpPr/>
          <p:nvPr/>
        </p:nvCxnSpPr>
        <p:spPr>
          <a:xfrm flipV="1">
            <a:off x="6226752" y="6733310"/>
            <a:ext cx="1168978" cy="1246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195580" y="4977246"/>
            <a:ext cx="709179" cy="1880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6904758" y="4966857"/>
            <a:ext cx="475385" cy="17456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304684" y="6488668"/>
            <a:ext cx="532518" cy="400110"/>
          </a:xfrm>
          <a:prstGeom prst="rect">
            <a:avLst/>
          </a:prstGeom>
          <a:noFill/>
        </p:spPr>
        <p:txBody>
          <a:bodyPr wrap="none" rtlCol="0">
            <a:spAutoFit/>
          </a:bodyPr>
          <a:lstStyle/>
          <a:p>
            <a:r>
              <a:rPr lang="hr-HR" sz="2000" b="1" dirty="0" smtClean="0">
                <a:solidFill>
                  <a:srgbClr val="7030A0"/>
                </a:solidFill>
              </a:rPr>
              <a:t>60°</a:t>
            </a:r>
            <a:endParaRPr lang="hr-HR" sz="2000" b="1" dirty="0">
              <a:solidFill>
                <a:srgbClr val="7030A0"/>
              </a:solidFill>
            </a:endParaRPr>
          </a:p>
        </p:txBody>
      </p:sp>
      <p:sp>
        <p:nvSpPr>
          <p:cNvPr id="33" name="TextBox 32"/>
          <p:cNvSpPr txBox="1"/>
          <p:nvPr/>
        </p:nvSpPr>
        <p:spPr>
          <a:xfrm>
            <a:off x="6925541" y="6457890"/>
            <a:ext cx="532518" cy="400110"/>
          </a:xfrm>
          <a:prstGeom prst="rect">
            <a:avLst/>
          </a:prstGeom>
          <a:noFill/>
        </p:spPr>
        <p:txBody>
          <a:bodyPr wrap="none" rtlCol="0">
            <a:spAutoFit/>
          </a:bodyPr>
          <a:lstStyle/>
          <a:p>
            <a:r>
              <a:rPr lang="hr-HR" sz="2000" b="1" dirty="0" smtClean="0">
                <a:solidFill>
                  <a:srgbClr val="7030A0"/>
                </a:solidFill>
              </a:rPr>
              <a:t>60°</a:t>
            </a:r>
            <a:endParaRPr lang="hr-HR" sz="2000" b="1" dirty="0">
              <a:solidFill>
                <a:srgbClr val="7030A0"/>
              </a:solidFill>
            </a:endParaRPr>
          </a:p>
        </p:txBody>
      </p:sp>
    </p:spTree>
    <p:extLst>
      <p:ext uri="{BB962C8B-B14F-4D97-AF65-F5344CB8AC3E}">
        <p14:creationId xmlns:p14="http://schemas.microsoft.com/office/powerpoint/2010/main" val="306960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35027.jpg"/>
          <p:cNvPicPr>
            <a:picLocks noGrp="1" noChangeAspect="1"/>
          </p:cNvPicPr>
          <p:nvPr>
            <p:ph idx="1"/>
          </p:nvPr>
        </p:nvPicPr>
        <p:blipFill>
          <a:blip r:embed="rId2" cstate="print"/>
          <a:srcRect l="5902" t="28729" r="3594" b="27810"/>
          <a:stretch>
            <a:fillRect/>
          </a:stretch>
        </p:blipFill>
        <p:spPr>
          <a:xfrm>
            <a:off x="2174298" y="3035080"/>
            <a:ext cx="5970689" cy="3822920"/>
          </a:xfrm>
        </p:spPr>
      </p:pic>
      <p:sp>
        <p:nvSpPr>
          <p:cNvPr id="6" name="Isosceles Triangle 5"/>
          <p:cNvSpPr/>
          <p:nvPr/>
        </p:nvSpPr>
        <p:spPr>
          <a:xfrm rot="20506199">
            <a:off x="2863191" y="3454985"/>
            <a:ext cx="648442" cy="1028684"/>
          </a:xfrm>
          <a:prstGeom prst="triangle">
            <a:avLst>
              <a:gd name="adj" fmla="val 5225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 name="Bent-Up Arrow 8"/>
          <p:cNvSpPr/>
          <p:nvPr/>
        </p:nvSpPr>
        <p:spPr>
          <a:xfrm flipH="1">
            <a:off x="880630" y="3584864"/>
            <a:ext cx="2384714" cy="529936"/>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TextBox 9"/>
          <p:cNvSpPr txBox="1"/>
          <p:nvPr/>
        </p:nvSpPr>
        <p:spPr>
          <a:xfrm>
            <a:off x="405246" y="3096491"/>
            <a:ext cx="1207943" cy="830997"/>
          </a:xfrm>
          <a:prstGeom prst="rect">
            <a:avLst/>
          </a:prstGeom>
          <a:solidFill>
            <a:schemeClr val="accent4">
              <a:lumMod val="20000"/>
              <a:lumOff val="80000"/>
            </a:schemeClr>
          </a:solidFill>
        </p:spPr>
        <p:txBody>
          <a:bodyPr wrap="square" rtlCol="0">
            <a:spAutoFit/>
          </a:bodyPr>
          <a:lstStyle/>
          <a:p>
            <a:r>
              <a:rPr lang="hr-HR" sz="2400" i="1" dirty="0" smtClean="0"/>
              <a:t>P = 96 cm</a:t>
            </a:r>
            <a:r>
              <a:rPr lang="hr-HR" sz="2400" i="1" baseline="30000" dirty="0" smtClean="0"/>
              <a:t>2</a:t>
            </a:r>
            <a:endParaRPr lang="hr-HR" sz="2400" i="1" baseline="30000" dirty="0"/>
          </a:p>
        </p:txBody>
      </p:sp>
      <p:sp>
        <p:nvSpPr>
          <p:cNvPr id="11" name="TextBox 10"/>
          <p:cNvSpPr txBox="1"/>
          <p:nvPr/>
        </p:nvSpPr>
        <p:spPr>
          <a:xfrm rot="20476015">
            <a:off x="3099096" y="4397159"/>
            <a:ext cx="635594" cy="707886"/>
          </a:xfrm>
          <a:prstGeom prst="rect">
            <a:avLst/>
          </a:prstGeom>
          <a:solidFill>
            <a:schemeClr val="accent4">
              <a:lumMod val="20000"/>
              <a:lumOff val="80000"/>
            </a:schemeClr>
          </a:solidFill>
        </p:spPr>
        <p:txBody>
          <a:bodyPr wrap="square" rtlCol="0">
            <a:spAutoFit/>
          </a:bodyPr>
          <a:lstStyle/>
          <a:p>
            <a:r>
              <a:rPr lang="hr-HR" sz="2000" i="1" dirty="0" smtClean="0"/>
              <a:t>12 cm</a:t>
            </a:r>
            <a:endParaRPr lang="hr-HR" sz="2000" i="1" dirty="0"/>
          </a:p>
        </p:txBody>
      </p:sp>
      <p:sp>
        <p:nvSpPr>
          <p:cNvPr id="12" name="TextBox 11"/>
          <p:cNvSpPr txBox="1"/>
          <p:nvPr/>
        </p:nvSpPr>
        <p:spPr>
          <a:xfrm>
            <a:off x="0" y="0"/>
            <a:ext cx="8580293" cy="3539430"/>
          </a:xfrm>
          <a:prstGeom prst="rect">
            <a:avLst/>
          </a:prstGeom>
          <a:solidFill>
            <a:schemeClr val="accent4">
              <a:lumMod val="20000"/>
              <a:lumOff val="80000"/>
            </a:schemeClr>
          </a:solidFill>
        </p:spPr>
        <p:txBody>
          <a:bodyPr wrap="square" rtlCol="0">
            <a:spAutoFit/>
          </a:bodyPr>
          <a:lstStyle/>
          <a:p>
            <a:r>
              <a:rPr lang="hr-HR" sz="3200" b="1" dirty="0" smtClean="0"/>
              <a:t>Zadatak:</a:t>
            </a:r>
          </a:p>
          <a:p>
            <a:r>
              <a:rPr lang="hr-HR" sz="3200" dirty="0" smtClean="0"/>
              <a:t>Zvijezda repatica sastoji se i od pet jednakokračnih trokuta čiji su podaci dani na slici. Ako je za obrubljivanje njezina repa potrebno </a:t>
            </a:r>
            <a:r>
              <a:rPr lang="hr-HR" sz="3200" i="1" dirty="0" smtClean="0"/>
              <a:t>125 cm </a:t>
            </a:r>
            <a:r>
              <a:rPr lang="hr-HR" sz="3200" dirty="0" smtClean="0"/>
              <a:t>lampica, koliko je metara lampica Anti potrebno da bi obrubio cijelu zvijezdu repaticu (žuti dio na slici)?</a:t>
            </a:r>
            <a:endParaRPr lang="hr-HR" sz="3200" dirty="0"/>
          </a:p>
        </p:txBody>
      </p:sp>
    </p:spTree>
    <p:extLst>
      <p:ext uri="{BB962C8B-B14F-4D97-AF65-F5344CB8AC3E}">
        <p14:creationId xmlns:p14="http://schemas.microsoft.com/office/powerpoint/2010/main" val="8447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235852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5" y="2204864"/>
            <a:ext cx="8333489" cy="2592288"/>
          </a:xfrm>
          <a:prstGeom prst="rect">
            <a:avLst/>
          </a:prstGeom>
        </p:spPr>
      </p:pic>
      <p:sp>
        <p:nvSpPr>
          <p:cNvPr id="4" name="TextBox 3"/>
          <p:cNvSpPr txBox="1"/>
          <p:nvPr/>
        </p:nvSpPr>
        <p:spPr>
          <a:xfrm>
            <a:off x="270489" y="620688"/>
            <a:ext cx="8424936" cy="523220"/>
          </a:xfrm>
          <a:prstGeom prst="rect">
            <a:avLst/>
          </a:prstGeom>
          <a:noFill/>
        </p:spPr>
        <p:txBody>
          <a:bodyPr wrap="square" rtlCol="0">
            <a:spAutoFit/>
          </a:bodyPr>
          <a:lstStyle/>
          <a:p>
            <a:r>
              <a:rPr lang="hr-HR" sz="2800" dirty="0" smtClean="0"/>
              <a:t>Pomoću podataka sa slike odredi duljinu izravnatog lima.</a:t>
            </a:r>
            <a:endParaRPr lang="hr-HR"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5229200"/>
            <a:ext cx="3466287" cy="1242628"/>
          </a:xfrm>
          <a:prstGeom prst="rect">
            <a:avLst/>
          </a:prstGeom>
        </p:spPr>
      </p:pic>
      <p:cxnSp>
        <p:nvCxnSpPr>
          <p:cNvPr id="9" name="Straight Connector 8"/>
          <p:cNvCxnSpPr/>
          <p:nvPr/>
        </p:nvCxnSpPr>
        <p:spPr>
          <a:xfrm>
            <a:off x="2195736" y="5589240"/>
            <a:ext cx="504056"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699792" y="5589240"/>
            <a:ext cx="288032"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87824" y="6021288"/>
            <a:ext cx="1296144" cy="0"/>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83968" y="5589240"/>
            <a:ext cx="288032"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07704" y="5589240"/>
            <a:ext cx="288032" cy="432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99792" y="5589240"/>
            <a:ext cx="1872208" cy="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16088" y="6021288"/>
            <a:ext cx="1071736"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635896" y="5589240"/>
            <a:ext cx="0" cy="432048"/>
          </a:xfrm>
          <a:prstGeom prst="straightConnector1">
            <a:avLst/>
          </a:prstGeom>
          <a:ln>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619394" y="5620598"/>
            <a:ext cx="1024613" cy="400110"/>
          </a:xfrm>
          <a:prstGeom prst="rect">
            <a:avLst/>
          </a:prstGeom>
          <a:noFill/>
        </p:spPr>
        <p:txBody>
          <a:bodyPr wrap="square" rtlCol="0">
            <a:spAutoFit/>
          </a:bodyPr>
          <a:lstStyle/>
          <a:p>
            <a:r>
              <a:rPr lang="hr-HR" sz="2000" b="1" dirty="0" smtClean="0">
                <a:solidFill>
                  <a:schemeClr val="bg1"/>
                </a:solidFill>
              </a:rPr>
              <a:t>12 </a:t>
            </a:r>
            <a:r>
              <a:rPr lang="hr-HR" sz="2000" b="1" i="1" dirty="0" smtClean="0">
                <a:solidFill>
                  <a:schemeClr val="bg1"/>
                </a:solidFill>
              </a:rPr>
              <a:t>cm</a:t>
            </a:r>
            <a:endParaRPr lang="hr-HR" sz="2000" b="1" i="1" dirty="0">
              <a:solidFill>
                <a:schemeClr val="bg1"/>
              </a:solidFill>
            </a:endParaRPr>
          </a:p>
        </p:txBody>
      </p:sp>
      <p:sp>
        <p:nvSpPr>
          <p:cNvPr id="28" name="TextBox 27"/>
          <p:cNvSpPr txBox="1"/>
          <p:nvPr/>
        </p:nvSpPr>
        <p:spPr>
          <a:xfrm>
            <a:off x="3259487" y="5189130"/>
            <a:ext cx="1024613" cy="400110"/>
          </a:xfrm>
          <a:prstGeom prst="rect">
            <a:avLst/>
          </a:prstGeom>
          <a:noFill/>
        </p:spPr>
        <p:txBody>
          <a:bodyPr wrap="square" rtlCol="0">
            <a:spAutoFit/>
          </a:bodyPr>
          <a:lstStyle/>
          <a:p>
            <a:r>
              <a:rPr lang="hr-HR" sz="2000" b="1" dirty="0" smtClean="0">
                <a:solidFill>
                  <a:srgbClr val="FFFF00"/>
                </a:solidFill>
              </a:rPr>
              <a:t>25 </a:t>
            </a:r>
            <a:r>
              <a:rPr lang="hr-HR" sz="2000" b="1" i="1" dirty="0" smtClean="0">
                <a:solidFill>
                  <a:srgbClr val="FFFF00"/>
                </a:solidFill>
              </a:rPr>
              <a:t>cm</a:t>
            </a:r>
            <a:endParaRPr lang="hr-HR" sz="2000" b="1" i="1" dirty="0">
              <a:solidFill>
                <a:srgbClr val="FFFF00"/>
              </a:solidFill>
            </a:endParaRPr>
          </a:p>
        </p:txBody>
      </p:sp>
      <p:sp>
        <p:nvSpPr>
          <p:cNvPr id="29" name="TextBox 28"/>
          <p:cNvSpPr txBox="1"/>
          <p:nvPr/>
        </p:nvSpPr>
        <p:spPr>
          <a:xfrm>
            <a:off x="1966124" y="6055947"/>
            <a:ext cx="1024613" cy="400110"/>
          </a:xfrm>
          <a:prstGeom prst="rect">
            <a:avLst/>
          </a:prstGeom>
          <a:noFill/>
        </p:spPr>
        <p:txBody>
          <a:bodyPr wrap="square" rtlCol="0">
            <a:spAutoFit/>
          </a:bodyPr>
          <a:lstStyle/>
          <a:p>
            <a:r>
              <a:rPr lang="hr-HR" sz="2000" b="1" dirty="0" smtClean="0">
                <a:solidFill>
                  <a:srgbClr val="FF0000"/>
                </a:solidFill>
              </a:rPr>
              <a:t>16 </a:t>
            </a:r>
            <a:r>
              <a:rPr lang="hr-HR" sz="2000" b="1" i="1" dirty="0" smtClean="0">
                <a:solidFill>
                  <a:srgbClr val="FF0000"/>
                </a:solidFill>
              </a:rPr>
              <a:t>cm</a:t>
            </a:r>
            <a:endParaRPr lang="hr-HR" sz="2000" b="1" i="1" dirty="0">
              <a:solidFill>
                <a:srgbClr val="FF0000"/>
              </a:solidFill>
            </a:endParaRPr>
          </a:p>
        </p:txBody>
      </p:sp>
      <p:sp>
        <p:nvSpPr>
          <p:cNvPr id="33" name="Rectangle 32"/>
          <p:cNvSpPr/>
          <p:nvPr/>
        </p:nvSpPr>
        <p:spPr>
          <a:xfrm>
            <a:off x="2699792" y="4365104"/>
            <a:ext cx="1224136"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4" name="Rectangle 33"/>
          <p:cNvSpPr/>
          <p:nvPr/>
        </p:nvSpPr>
        <p:spPr>
          <a:xfrm>
            <a:off x="1628055" y="5229199"/>
            <a:ext cx="3457904" cy="1226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31" name="TextBox 30"/>
          <p:cNvSpPr txBox="1"/>
          <p:nvPr/>
        </p:nvSpPr>
        <p:spPr>
          <a:xfrm>
            <a:off x="4482957" y="5632471"/>
            <a:ext cx="1024613" cy="400110"/>
          </a:xfrm>
          <a:prstGeom prst="rect">
            <a:avLst/>
          </a:prstGeom>
          <a:noFill/>
        </p:spPr>
        <p:txBody>
          <a:bodyPr wrap="square" rtlCol="0">
            <a:spAutoFit/>
          </a:bodyPr>
          <a:lstStyle/>
          <a:p>
            <a:r>
              <a:rPr lang="hr-HR" sz="2000" b="1" dirty="0" smtClean="0"/>
              <a:t>13 </a:t>
            </a:r>
            <a:r>
              <a:rPr lang="hr-HR" sz="2000" b="1" i="1" dirty="0" smtClean="0"/>
              <a:t>cm</a:t>
            </a:r>
            <a:endParaRPr lang="hr-HR" sz="2000" b="1" i="1" dirty="0"/>
          </a:p>
        </p:txBody>
      </p:sp>
      <p:sp>
        <p:nvSpPr>
          <p:cNvPr id="32" name="TextBox 31"/>
          <p:cNvSpPr txBox="1"/>
          <p:nvPr/>
        </p:nvSpPr>
        <p:spPr>
          <a:xfrm>
            <a:off x="1142192" y="5604530"/>
            <a:ext cx="1024613" cy="400110"/>
          </a:xfrm>
          <a:prstGeom prst="rect">
            <a:avLst/>
          </a:prstGeom>
          <a:noFill/>
        </p:spPr>
        <p:txBody>
          <a:bodyPr wrap="square" rtlCol="0">
            <a:spAutoFit/>
          </a:bodyPr>
          <a:lstStyle/>
          <a:p>
            <a:r>
              <a:rPr lang="hr-HR" sz="2000" b="1" dirty="0" smtClean="0"/>
              <a:t>13 </a:t>
            </a:r>
            <a:r>
              <a:rPr lang="hr-HR" sz="2000" b="1" i="1" dirty="0" smtClean="0"/>
              <a:t>cm</a:t>
            </a:r>
            <a:endParaRPr lang="hr-HR" sz="2000" b="1" i="1" dirty="0"/>
          </a:p>
        </p:txBody>
      </p:sp>
      <p:cxnSp>
        <p:nvCxnSpPr>
          <p:cNvPr id="36" name="Straight Arrow Connector 35"/>
          <p:cNvCxnSpPr/>
          <p:nvPr/>
        </p:nvCxnSpPr>
        <p:spPr>
          <a:xfrm>
            <a:off x="3619394" y="4797152"/>
            <a:ext cx="304534" cy="3919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1402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21830"/>
            <a:ext cx="7776864" cy="1384995"/>
          </a:xfrm>
          <a:prstGeom prst="rect">
            <a:avLst/>
          </a:prstGeom>
          <a:noFill/>
        </p:spPr>
        <p:txBody>
          <a:bodyPr wrap="square" rtlCol="0">
            <a:spAutoFit/>
          </a:bodyPr>
          <a:lstStyle/>
          <a:p>
            <a:r>
              <a:rPr lang="hr-HR" sz="2800" dirty="0" smtClean="0"/>
              <a:t>Drvena </a:t>
            </a:r>
            <a:r>
              <a:rPr lang="hr-HR" sz="2800" dirty="0"/>
              <a:t>penjalica za cvijeće ima oblik jednakokračnog trapeza. Izračunajte visinu te penjalice koristeći podatke sa slike</a:t>
            </a:r>
            <a:r>
              <a:rPr lang="hr-HR" sz="2800" dirty="0" smtClean="0"/>
              <a:t>.</a:t>
            </a:r>
            <a:endParaRPr lang="hr-HR"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876" y="2379493"/>
            <a:ext cx="5632224" cy="3861048"/>
          </a:xfrm>
          <a:prstGeom prst="rect">
            <a:avLst/>
          </a:prstGeom>
        </p:spPr>
      </p:pic>
      <p:cxnSp>
        <p:nvCxnSpPr>
          <p:cNvPr id="4" name="Straight Connector 3"/>
          <p:cNvCxnSpPr/>
          <p:nvPr/>
        </p:nvCxnSpPr>
        <p:spPr>
          <a:xfrm flipH="1">
            <a:off x="4759676" y="2728940"/>
            <a:ext cx="532238" cy="3040533"/>
          </a:xfrm>
          <a:prstGeom prst="line">
            <a:avLst/>
          </a:prstGeom>
          <a:ln w="76200">
            <a:solidFill>
              <a:schemeClr val="accent2">
                <a:lumMod val="50000"/>
              </a:schemeClr>
            </a:solidFill>
          </a:ln>
        </p:spPr>
        <p:style>
          <a:lnRef idx="1">
            <a:schemeClr val="accent4"/>
          </a:lnRef>
          <a:fillRef idx="0">
            <a:schemeClr val="accent4"/>
          </a:fillRef>
          <a:effectRef idx="0">
            <a:schemeClr val="accent4"/>
          </a:effectRef>
          <a:fontRef idx="minor">
            <a:schemeClr val="tx1"/>
          </a:fontRef>
        </p:style>
      </p:cxnSp>
      <p:cxnSp>
        <p:nvCxnSpPr>
          <p:cNvPr id="5" name="Straight Connector 4"/>
          <p:cNvCxnSpPr/>
          <p:nvPr/>
        </p:nvCxnSpPr>
        <p:spPr>
          <a:xfrm>
            <a:off x="3695200" y="2728940"/>
            <a:ext cx="532238" cy="3040533"/>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27438" y="5769473"/>
            <a:ext cx="532238"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95200" y="2728940"/>
            <a:ext cx="1596713"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93557" y="2728940"/>
            <a:ext cx="0" cy="3040533"/>
          </a:xfrm>
          <a:prstGeom prst="line">
            <a:avLst/>
          </a:prstGeom>
          <a:ln w="762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91913" y="4066774"/>
            <a:ext cx="108028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r-HR" sz="2400" b="1" dirty="0" smtClean="0"/>
              <a:t>41 </a:t>
            </a:r>
            <a:r>
              <a:rPr lang="hr-HR" sz="2400" b="1" i="1" dirty="0" smtClean="0"/>
              <a:t>cm</a:t>
            </a:r>
            <a:endParaRPr lang="hr-HR" sz="2400" b="1" i="1" dirty="0"/>
          </a:p>
        </p:txBody>
      </p:sp>
      <p:sp>
        <p:nvSpPr>
          <p:cNvPr id="10" name="TextBox 9"/>
          <p:cNvSpPr txBox="1"/>
          <p:nvPr/>
        </p:nvSpPr>
        <p:spPr>
          <a:xfrm>
            <a:off x="2771799" y="4066774"/>
            <a:ext cx="99093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r-HR" sz="2400" b="1" dirty="0" smtClean="0"/>
              <a:t>41 </a:t>
            </a:r>
            <a:r>
              <a:rPr lang="hr-HR" sz="2400" b="1" i="1" dirty="0" smtClean="0"/>
              <a:t>cm</a:t>
            </a:r>
            <a:endParaRPr lang="hr-HR" sz="2400" b="1" i="1" dirty="0"/>
          </a:p>
        </p:txBody>
      </p:sp>
      <p:sp>
        <p:nvSpPr>
          <p:cNvPr id="11" name="TextBox 10"/>
          <p:cNvSpPr txBox="1"/>
          <p:nvPr/>
        </p:nvSpPr>
        <p:spPr>
          <a:xfrm>
            <a:off x="4227438" y="5850554"/>
            <a:ext cx="798357"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r-HR" sz="2400" b="1" dirty="0"/>
              <a:t>7</a:t>
            </a:r>
            <a:r>
              <a:rPr lang="hr-HR" sz="2400" b="1" dirty="0" smtClean="0"/>
              <a:t> </a:t>
            </a:r>
            <a:r>
              <a:rPr lang="hr-HR" sz="2400" b="1" i="1" dirty="0" smtClean="0"/>
              <a:t>cm</a:t>
            </a:r>
            <a:endParaRPr lang="hr-HR" sz="2400" b="1" i="1" dirty="0"/>
          </a:p>
        </p:txBody>
      </p:sp>
      <p:sp>
        <p:nvSpPr>
          <p:cNvPr id="13" name="Rectangle 12"/>
          <p:cNvSpPr/>
          <p:nvPr/>
        </p:nvSpPr>
        <p:spPr>
          <a:xfrm>
            <a:off x="4493558" y="2728940"/>
            <a:ext cx="266119" cy="16216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15" name="TextBox 14"/>
          <p:cNvSpPr txBox="1"/>
          <p:nvPr/>
        </p:nvSpPr>
        <p:spPr>
          <a:xfrm>
            <a:off x="4022733" y="2148660"/>
            <a:ext cx="1003062"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r-HR" sz="2400" b="1" dirty="0" smtClean="0"/>
              <a:t>25 </a:t>
            </a:r>
            <a:r>
              <a:rPr lang="hr-HR" sz="2400" b="1" i="1" dirty="0" smtClean="0"/>
              <a:t>cm</a:t>
            </a:r>
            <a:endParaRPr lang="hr-HR" sz="2400" b="1" i="1" dirty="0"/>
          </a:p>
        </p:txBody>
      </p:sp>
      <p:sp>
        <p:nvSpPr>
          <p:cNvPr id="12" name="TextBox 11"/>
          <p:cNvSpPr txBox="1"/>
          <p:nvPr/>
        </p:nvSpPr>
        <p:spPr>
          <a:xfrm>
            <a:off x="4626616" y="3429000"/>
            <a:ext cx="399179"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hr-HR" sz="2400" b="1" dirty="0" smtClean="0"/>
              <a:t>v</a:t>
            </a:r>
            <a:endParaRPr lang="hr-HR" sz="2400" b="1" dirty="0"/>
          </a:p>
        </p:txBody>
      </p:sp>
    </p:spTree>
    <p:extLst>
      <p:ext uri="{BB962C8B-B14F-4D97-AF65-F5344CB8AC3E}">
        <p14:creationId xmlns:p14="http://schemas.microsoft.com/office/powerpoint/2010/main" val="394045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675409"/>
            <a:ext cx="7886700" cy="5501554"/>
          </a:xfrm>
        </p:spPr>
        <p:txBody>
          <a:bodyPr>
            <a:normAutofit/>
          </a:bodyPr>
          <a:lstStyle/>
          <a:p>
            <a:pPr marL="0" indent="0">
              <a:buNone/>
            </a:pPr>
            <a:r>
              <a:rPr lang="hr-HR" sz="2400" b="0" i="0" u="none" strike="noStrike" baseline="0" dirty="0" smtClean="0">
                <a:solidFill>
                  <a:srgbClr val="000000"/>
                </a:solidFill>
                <a:latin typeface="Arial" panose="020B0604020202020204" pitchFamily="34" charset="0"/>
                <a:cs typeface="Arial" panose="020B0604020202020204" pitchFamily="34" charset="0"/>
              </a:rPr>
              <a:t>Gospođa Đurđica ponosna je na svoje cvijeće koje redovito njeguje. No potrebno je promijeniti žljebove na njezinoj kući. Gospođa Đurđica zamolila je majstora da donese dovoljno dugačke ljestve kako bi mogao doći do žljebova, a da pritom ne uništi cvijeće. Pomozi majstoru da izračuna duljinu ljestava koje mu trebaju, koristeći podatke sa slike.</a:t>
            </a:r>
            <a:endParaRPr lang="hr-HR"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911" y="2797314"/>
            <a:ext cx="4101085" cy="3143689"/>
          </a:xfrm>
          <a:prstGeom prst="rect">
            <a:avLst/>
          </a:prstGeom>
        </p:spPr>
      </p:pic>
    </p:spTree>
    <p:extLst>
      <p:ext uri="{BB962C8B-B14F-4D97-AF65-F5344CB8AC3E}">
        <p14:creationId xmlns:p14="http://schemas.microsoft.com/office/powerpoint/2010/main" val="70166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2708920"/>
            <a:ext cx="5801641" cy="3473474"/>
          </a:xfrm>
          <a:prstGeom prst="rect">
            <a:avLst/>
          </a:prstGeom>
        </p:spPr>
      </p:pic>
      <p:sp>
        <p:nvSpPr>
          <p:cNvPr id="4" name="TextBox 3"/>
          <p:cNvSpPr txBox="1"/>
          <p:nvPr/>
        </p:nvSpPr>
        <p:spPr>
          <a:xfrm>
            <a:off x="251520" y="260648"/>
            <a:ext cx="8352928" cy="954107"/>
          </a:xfrm>
          <a:prstGeom prst="rect">
            <a:avLst/>
          </a:prstGeom>
          <a:noFill/>
        </p:spPr>
        <p:txBody>
          <a:bodyPr wrap="square" rtlCol="0">
            <a:spAutoFit/>
          </a:bodyPr>
          <a:lstStyle/>
          <a:p>
            <a:r>
              <a:rPr lang="hr-HR" sz="2800" dirty="0" smtClean="0"/>
              <a:t>Stol ima oblik jednakokračnog stola. Koliko se zaštitne trake treba staviti na sve njegove rubove?</a:t>
            </a:r>
          </a:p>
        </p:txBody>
      </p:sp>
      <p:cxnSp>
        <p:nvCxnSpPr>
          <p:cNvPr id="7" name="Straight Connector 6"/>
          <p:cNvCxnSpPr/>
          <p:nvPr/>
        </p:nvCxnSpPr>
        <p:spPr>
          <a:xfrm>
            <a:off x="2339752" y="3933056"/>
            <a:ext cx="5328592"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12160" y="3068960"/>
            <a:ext cx="1656184" cy="864096"/>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139952" y="3068960"/>
            <a:ext cx="187220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2339752" y="3068960"/>
            <a:ext cx="1800200" cy="864096"/>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39952" y="3068960"/>
            <a:ext cx="0" cy="8640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39952" y="3717032"/>
            <a:ext cx="216024"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a:p>
        </p:txBody>
      </p:sp>
      <p:sp>
        <p:nvSpPr>
          <p:cNvPr id="20" name="TextBox 19"/>
          <p:cNvSpPr txBox="1"/>
          <p:nvPr/>
        </p:nvSpPr>
        <p:spPr>
          <a:xfrm>
            <a:off x="4247964" y="3284984"/>
            <a:ext cx="7045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r-HR" b="1" dirty="0" smtClean="0"/>
              <a:t>6 </a:t>
            </a:r>
            <a:r>
              <a:rPr lang="hr-HR" b="1" i="1" dirty="0" smtClean="0"/>
              <a:t>dm</a:t>
            </a:r>
            <a:endParaRPr lang="hr-HR" b="1" i="1" dirty="0"/>
          </a:p>
        </p:txBody>
      </p:sp>
      <p:sp>
        <p:nvSpPr>
          <p:cNvPr id="22" name="TextBox 21"/>
          <p:cNvSpPr txBox="1"/>
          <p:nvPr/>
        </p:nvSpPr>
        <p:spPr>
          <a:xfrm>
            <a:off x="4678146" y="2687230"/>
            <a:ext cx="7045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r-HR" b="1" dirty="0"/>
              <a:t>7</a:t>
            </a:r>
            <a:r>
              <a:rPr lang="hr-HR" b="1" dirty="0" smtClean="0"/>
              <a:t> </a:t>
            </a:r>
            <a:r>
              <a:rPr lang="hr-HR" b="1" i="1" dirty="0" smtClean="0"/>
              <a:t>dm</a:t>
            </a:r>
            <a:endParaRPr lang="hr-HR" b="1" i="1" dirty="0"/>
          </a:p>
        </p:txBody>
      </p:sp>
      <p:sp>
        <p:nvSpPr>
          <p:cNvPr id="23" name="TextBox 22"/>
          <p:cNvSpPr txBox="1"/>
          <p:nvPr/>
        </p:nvSpPr>
        <p:spPr>
          <a:xfrm>
            <a:off x="4552764" y="4260991"/>
            <a:ext cx="95534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hr-HR" b="1" dirty="0" smtClean="0"/>
              <a:t>13 </a:t>
            </a:r>
            <a:r>
              <a:rPr lang="hr-HR" b="1" i="1" dirty="0" smtClean="0"/>
              <a:t>dm</a:t>
            </a:r>
            <a:endParaRPr lang="hr-HR" b="1" i="1" dirty="0"/>
          </a:p>
        </p:txBody>
      </p:sp>
      <p:sp>
        <p:nvSpPr>
          <p:cNvPr id="24" name="Right Brace 23"/>
          <p:cNvSpPr/>
          <p:nvPr/>
        </p:nvSpPr>
        <p:spPr>
          <a:xfrm rot="5400000">
            <a:off x="4908270" y="1500918"/>
            <a:ext cx="222594" cy="5297551"/>
          </a:xfrm>
          <a:prstGeom prst="rightBrace">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
        <p:nvSpPr>
          <p:cNvPr id="25" name="TextBox 24"/>
          <p:cNvSpPr txBox="1"/>
          <p:nvPr/>
        </p:nvSpPr>
        <p:spPr>
          <a:xfrm>
            <a:off x="2879812" y="3023374"/>
            <a:ext cx="720080" cy="523220"/>
          </a:xfrm>
          <a:prstGeom prst="rect">
            <a:avLst/>
          </a:prstGeom>
          <a:noFill/>
        </p:spPr>
        <p:txBody>
          <a:bodyPr wrap="square" rtlCol="0">
            <a:spAutoFit/>
          </a:bodyPr>
          <a:lstStyle/>
          <a:p>
            <a:r>
              <a:rPr lang="hr-HR" sz="2800" b="1" dirty="0" smtClean="0">
                <a:solidFill>
                  <a:srgbClr val="FFC000"/>
                </a:solidFill>
              </a:rPr>
              <a:t>b</a:t>
            </a:r>
            <a:endParaRPr lang="hr-HR" sz="2800" b="1" dirty="0">
              <a:solidFill>
                <a:srgbClr val="FFC000"/>
              </a:solidFill>
            </a:endParaRPr>
          </a:p>
        </p:txBody>
      </p:sp>
      <p:sp>
        <p:nvSpPr>
          <p:cNvPr id="26" name="TextBox 25"/>
          <p:cNvSpPr txBox="1"/>
          <p:nvPr/>
        </p:nvSpPr>
        <p:spPr>
          <a:xfrm>
            <a:off x="6660232" y="2980871"/>
            <a:ext cx="720080" cy="523220"/>
          </a:xfrm>
          <a:prstGeom prst="rect">
            <a:avLst/>
          </a:prstGeom>
          <a:noFill/>
        </p:spPr>
        <p:txBody>
          <a:bodyPr wrap="square" rtlCol="0">
            <a:spAutoFit/>
          </a:bodyPr>
          <a:lstStyle/>
          <a:p>
            <a:r>
              <a:rPr lang="hr-HR" sz="2800" b="1" dirty="0" smtClean="0">
                <a:solidFill>
                  <a:srgbClr val="FFC000"/>
                </a:solidFill>
              </a:rPr>
              <a:t>b</a:t>
            </a:r>
            <a:endParaRPr lang="hr-HR" sz="2800" b="1" dirty="0">
              <a:solidFill>
                <a:srgbClr val="FFC000"/>
              </a:solidFill>
            </a:endParaRPr>
          </a:p>
        </p:txBody>
      </p:sp>
    </p:spTree>
    <p:extLst>
      <p:ext uri="{BB962C8B-B14F-4D97-AF65-F5344CB8AC3E}">
        <p14:creationId xmlns:p14="http://schemas.microsoft.com/office/powerpoint/2010/main" val="84607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60648"/>
            <a:ext cx="8229600" cy="4525963"/>
          </a:xfrm>
        </p:spPr>
        <p:txBody>
          <a:bodyPr>
            <a:normAutofit/>
          </a:bodyPr>
          <a:lstStyle/>
          <a:p>
            <a:pPr marL="0" lvl="0" indent="0" algn="just">
              <a:buNone/>
            </a:pPr>
            <a:r>
              <a:rPr lang="hr-HR" sz="2800" dirty="0" smtClean="0">
                <a:latin typeface="Times New Roman" panose="02020603050405020304" pitchFamily="18" charset="0"/>
                <a:cs typeface="Times New Roman" panose="02020603050405020304" pitchFamily="18" charset="0"/>
              </a:rPr>
              <a:t>Stolna </a:t>
            </a:r>
            <a:r>
              <a:rPr lang="hr-HR" sz="2800" dirty="0">
                <a:latin typeface="Times New Roman" panose="02020603050405020304" pitchFamily="18" charset="0"/>
                <a:cs typeface="Times New Roman" panose="02020603050405020304" pitchFamily="18" charset="0"/>
              </a:rPr>
              <a:t>lampa ima sjenilo kojemu su sve četiri strane međusobno sukladni jednakokračni trapezi. Marta želi promijeniti materijal za sjenilo. Izračunaj koliko joj je materijala potrebno</a:t>
            </a:r>
            <a:r>
              <a:rPr lang="hr-HR" sz="2800" dirty="0" smtClean="0">
                <a:latin typeface="Times New Roman" panose="02020603050405020304" pitchFamily="18" charset="0"/>
                <a:cs typeface="Times New Roman" panose="02020603050405020304" pitchFamily="18" charset="0"/>
              </a:rPr>
              <a:t>.</a:t>
            </a:r>
            <a:endParaRPr lang="hr-HR" sz="28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043608" y="2060848"/>
            <a:ext cx="3888432" cy="4532094"/>
          </a:xfrm>
          <a:prstGeom prst="rect">
            <a:avLst/>
          </a:prstGeom>
        </p:spPr>
      </p:pic>
    </p:spTree>
    <p:extLst>
      <p:ext uri="{BB962C8B-B14F-4D97-AF65-F5344CB8AC3E}">
        <p14:creationId xmlns:p14="http://schemas.microsoft.com/office/powerpoint/2010/main" val="3867061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7544" y="260648"/>
                <a:ext cx="8229600" cy="4525963"/>
              </a:xfrm>
            </p:spPr>
            <p:txBody>
              <a:bodyPr/>
              <a:lstStyle/>
              <a:p>
                <a:pPr marL="0" lvl="0" indent="0">
                  <a:buNone/>
                </a:pPr>
                <a:r>
                  <a:rPr lang="hr-HR" dirty="0" smtClean="0"/>
                  <a:t>Anin </a:t>
                </a:r>
                <a:r>
                  <a:rPr lang="hr-HR" dirty="0"/>
                  <a:t>otac želi kupiti prozor oblika jednakokračnog trapeza prikazan na slici. Usluga rezanja i obradbe naplaćuje se dodatno </a:t>
                </a:r>
                <a14:m>
                  <m:oMath xmlns:m="http://schemas.openxmlformats.org/officeDocument/2006/math">
                    <m:r>
                      <a:rPr lang="hr-HR" i="1">
                        <a:latin typeface="Cambria Math"/>
                      </a:rPr>
                      <m:t>40</m:t>
                    </m:r>
                  </m:oMath>
                </a14:m>
                <a:r>
                  <a:rPr lang="hr-HR" dirty="0"/>
                  <a:t> kuna. Hoće li Aninom ocu biti dovoljno </a:t>
                </a:r>
                <a14:m>
                  <m:oMath xmlns:m="http://schemas.openxmlformats.org/officeDocument/2006/math">
                    <m:r>
                      <a:rPr lang="hr-HR" i="1">
                        <a:latin typeface="Cambria Math"/>
                      </a:rPr>
                      <m:t>80</m:t>
                    </m:r>
                  </m:oMath>
                </a14:m>
                <a:r>
                  <a:rPr lang="hr-HR" dirty="0"/>
                  <a:t> kuna ako je cijena prozora </a:t>
                </a:r>
                <a14:m>
                  <m:oMath xmlns:m="http://schemas.openxmlformats.org/officeDocument/2006/math">
                    <m:r>
                      <a:rPr lang="hr-HR" i="1">
                        <a:latin typeface="Cambria Math"/>
                      </a:rPr>
                      <m:t>155</m:t>
                    </m:r>
                  </m:oMath>
                </a14:m>
                <a:r>
                  <a:rPr lang="hr-HR" dirty="0"/>
                  <a:t> kuna za </a:t>
                </a:r>
                <a14:m>
                  <m:oMath xmlns:m="http://schemas.openxmlformats.org/officeDocument/2006/math">
                    <m:r>
                      <a:rPr lang="hr-HR" i="1">
                        <a:latin typeface="Cambria Math"/>
                      </a:rPr>
                      <m:t>1 </m:t>
                    </m:r>
                    <m:sSup>
                      <m:sSupPr>
                        <m:ctrlPr>
                          <a:rPr lang="hr-HR" i="1">
                            <a:latin typeface="Cambria Math"/>
                          </a:rPr>
                        </m:ctrlPr>
                      </m:sSupPr>
                      <m:e>
                        <m:r>
                          <a:rPr lang="hr-HR" i="1">
                            <a:latin typeface="Cambria Math"/>
                          </a:rPr>
                          <m:t>𝑚</m:t>
                        </m:r>
                      </m:e>
                      <m:sup>
                        <m:r>
                          <a:rPr lang="hr-HR" i="1">
                            <a:latin typeface="Cambria Math"/>
                          </a:rPr>
                          <m:t>2</m:t>
                        </m:r>
                      </m:sup>
                    </m:sSup>
                  </m:oMath>
                </a14:m>
                <a:r>
                  <a:rPr lang="hr-HR" dirty="0"/>
                  <a:t>?</a:t>
                </a:r>
              </a:p>
              <a:p>
                <a:pPr marL="0" indent="0">
                  <a:buNone/>
                </a:pPr>
                <a:endParaRPr lang="hr-H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7544" y="260648"/>
                <a:ext cx="8229600" cy="4525963"/>
              </a:xfrm>
              <a:blipFill rotWithShape="1">
                <a:blip r:embed="rId2"/>
                <a:stretch>
                  <a:fillRect l="-1926" t="-1752" r="-2741"/>
                </a:stretch>
              </a:blipFill>
            </p:spPr>
            <p:txBody>
              <a:bodyPr/>
              <a:lstStyle/>
              <a:p>
                <a:r>
                  <a:rPr lang="hr-HR">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95148" y="2852936"/>
            <a:ext cx="4320480" cy="3634894"/>
          </a:xfrm>
          <a:prstGeom prst="rect">
            <a:avLst/>
          </a:prstGeom>
        </p:spPr>
      </p:pic>
    </p:spTree>
    <p:extLst>
      <p:ext uri="{BB962C8B-B14F-4D97-AF65-F5344CB8AC3E}">
        <p14:creationId xmlns:p14="http://schemas.microsoft.com/office/powerpoint/2010/main" val="8864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5536" y="476672"/>
                <a:ext cx="8229600" cy="4525963"/>
              </a:xfrm>
            </p:spPr>
            <p:txBody>
              <a:bodyPr>
                <a:normAutofit/>
              </a:bodyPr>
              <a:lstStyle/>
              <a:p>
                <a:pPr marL="0" lvl="0" indent="0" algn="just">
                  <a:buNone/>
                </a:pPr>
                <a:r>
                  <a:rPr lang="hr-HR" sz="2800" dirty="0" smtClean="0">
                    <a:latin typeface="Times New Roman" panose="02020603050405020304" pitchFamily="18" charset="0"/>
                    <a:cs typeface="Times New Roman" panose="02020603050405020304" pitchFamily="18" charset="0"/>
                  </a:rPr>
                  <a:t>Mirela </a:t>
                </a:r>
                <a:r>
                  <a:rPr lang="hr-HR" sz="2800" dirty="0">
                    <a:latin typeface="Times New Roman" panose="02020603050405020304" pitchFamily="18" charset="0"/>
                    <a:cs typeface="Times New Roman" panose="02020603050405020304" pitchFamily="18" charset="0"/>
                  </a:rPr>
                  <a:t>želi kupiti novu torbu oblika jednakokračnog trapeza prikazanu na slici, ali će je  kupiti jedino ako joj fascikl dimenzija </a:t>
                </a:r>
                <a14:m>
                  <m:oMath xmlns:m="http://schemas.openxmlformats.org/officeDocument/2006/math">
                    <m:r>
                      <a:rPr lang="hr-HR" sz="2800" i="1">
                        <a:latin typeface="Cambria Math"/>
                      </a:rPr>
                      <m:t>23.5 </m:t>
                    </m:r>
                    <m:r>
                      <a:rPr lang="hr-HR" sz="2800" i="1">
                        <a:latin typeface="Cambria Math"/>
                      </a:rPr>
                      <m:t>𝑐𝑚</m:t>
                    </m:r>
                    <m:r>
                      <a:rPr lang="hr-HR" sz="2800" i="1">
                        <a:latin typeface="Cambria Math"/>
                      </a:rPr>
                      <m:t>∙25 </m:t>
                    </m:r>
                    <m:r>
                      <a:rPr lang="hr-HR" sz="2800" i="1">
                        <a:latin typeface="Cambria Math"/>
                      </a:rPr>
                      <m:t>𝑐𝑚</m:t>
                    </m:r>
                  </m:oMath>
                </a14:m>
                <a:r>
                  <a:rPr lang="hr-HR" sz="2800" dirty="0">
                    <a:latin typeface="Times New Roman" panose="02020603050405020304" pitchFamily="18" charset="0"/>
                    <a:cs typeface="Times New Roman" panose="02020603050405020304" pitchFamily="18" charset="0"/>
                  </a:rPr>
                  <a:t> stane u torbu. Hoće li kupiti tu torbu ili ne</a:t>
                </a:r>
                <a:r>
                  <a:rPr lang="hr-HR" sz="2800" dirty="0" smtClean="0">
                    <a:latin typeface="Times New Roman" panose="02020603050405020304" pitchFamily="18" charset="0"/>
                    <a:cs typeface="Times New Roman" panose="02020603050405020304" pitchFamily="18" charset="0"/>
                  </a:rPr>
                  <a:t>?</a:t>
                </a:r>
              </a:p>
              <a:p>
                <a:pPr marL="0" lvl="0" indent="0" algn="just">
                  <a:buNone/>
                </a:pPr>
                <a:endParaRPr lang="hr-HR" sz="2800" dirty="0">
                  <a:latin typeface="Times New Roman" panose="02020603050405020304" pitchFamily="18" charset="0"/>
                  <a:cs typeface="Times New Roman" panose="02020603050405020304" pitchFamily="18" charset="0"/>
                </a:endParaRPr>
              </a:p>
              <a:p>
                <a:pPr marL="0" indent="0">
                  <a:buNone/>
                </a:pPr>
                <a:endParaRPr lang="hr-HR"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5536" y="476672"/>
                <a:ext cx="8229600" cy="4525963"/>
              </a:xfrm>
              <a:blipFill rotWithShape="1">
                <a:blip r:embed="rId2"/>
                <a:stretch>
                  <a:fillRect l="-1556" t="-1346" r="-2667"/>
                </a:stretch>
              </a:blipFill>
            </p:spPr>
            <p:txBody>
              <a:bodyPr/>
              <a:lstStyle/>
              <a:p>
                <a:r>
                  <a:rPr lang="hr-HR">
                    <a:noFill/>
                  </a:rPr>
                  <a:t> </a:t>
                </a:r>
              </a:p>
            </p:txBody>
          </p:sp>
        </mc:Fallback>
      </mc:AlternateContent>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611560" y="2445068"/>
            <a:ext cx="4443238" cy="4080276"/>
          </a:xfrm>
          <a:prstGeom prst="rect">
            <a:avLst/>
          </a:prstGeom>
        </p:spPr>
      </p:pic>
    </p:spTree>
    <p:extLst>
      <p:ext uri="{BB962C8B-B14F-4D97-AF65-F5344CB8AC3E}">
        <p14:creationId xmlns:p14="http://schemas.microsoft.com/office/powerpoint/2010/main" val="969769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229600" cy="4525963"/>
          </a:xfrm>
        </p:spPr>
        <p:txBody>
          <a:bodyPr>
            <a:normAutofit/>
          </a:bodyPr>
          <a:lstStyle/>
          <a:p>
            <a:pPr marL="0" lvl="0" indent="0" algn="just">
              <a:buNone/>
            </a:pPr>
            <a:r>
              <a:rPr lang="hr-HR" sz="2800" dirty="0" smtClean="0">
                <a:latin typeface="Times New Roman" panose="02020603050405020304" pitchFamily="18" charset="0"/>
                <a:cs typeface="Times New Roman" panose="02020603050405020304" pitchFamily="18" charset="0"/>
              </a:rPr>
              <a:t>Marko </a:t>
            </a:r>
            <a:r>
              <a:rPr lang="hr-HR" sz="2800" dirty="0">
                <a:latin typeface="Times New Roman" panose="02020603050405020304" pitchFamily="18" charset="0"/>
                <a:cs typeface="Times New Roman" panose="02020603050405020304" pitchFamily="18" charset="0"/>
              </a:rPr>
              <a:t>je kupio stol oblika jednakokračnog trapeza i želi ga obojati u crvenu boju. Kolika je površina tog stola ako su dimenzije stola prikazane na slici?</a:t>
            </a:r>
          </a:p>
          <a:p>
            <a:pPr marL="0" indent="0" algn="just">
              <a:buNone/>
            </a:pPr>
            <a:endParaRPr lang="hr-HR" sz="2800"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11560" y="2348880"/>
            <a:ext cx="5074810" cy="3934549"/>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3389746755"/>
              </p:ext>
            </p:extLst>
          </p:nvPr>
        </p:nvGraphicFramePr>
        <p:xfrm>
          <a:off x="4114800" y="2463800"/>
          <a:ext cx="914400" cy="198438"/>
        </p:xfrm>
        <a:graphic>
          <a:graphicData uri="http://schemas.openxmlformats.org/presentationml/2006/ole">
            <mc:AlternateContent xmlns:mc="http://schemas.openxmlformats.org/markup-compatibility/2006">
              <mc:Choice xmlns:v="urn:schemas-microsoft-com:vml" Requires="v">
                <p:oleObj spid="_x0000_s7178"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114800" y="2463800"/>
                        <a:ext cx="914400" cy="198438"/>
                      </a:xfrm>
                      <a:prstGeom prst="rect">
                        <a:avLst/>
                      </a:prstGeom>
                    </p:spPr>
                  </p:pic>
                </p:oleObj>
              </mc:Fallback>
            </mc:AlternateContent>
          </a:graphicData>
        </a:graphic>
      </p:graphicFrame>
      <p:sp>
        <p:nvSpPr>
          <p:cNvPr id="5" name="TekstniOkvir 4"/>
          <p:cNvSpPr txBox="1"/>
          <p:nvPr/>
        </p:nvSpPr>
        <p:spPr>
          <a:xfrm>
            <a:off x="2500893" y="3736867"/>
            <a:ext cx="1296144" cy="584775"/>
          </a:xfrm>
          <a:prstGeom prst="rect">
            <a:avLst/>
          </a:prstGeom>
          <a:noFill/>
        </p:spPr>
        <p:txBody>
          <a:bodyPr wrap="square" rtlCol="0">
            <a:spAutoFit/>
          </a:bodyPr>
          <a:lstStyle/>
          <a:p>
            <a:r>
              <a:rPr lang="hr-HR" sz="3200" b="1" dirty="0" smtClean="0">
                <a:solidFill>
                  <a:schemeClr val="bg1"/>
                </a:solidFill>
                <a:latin typeface="Times New Roman" panose="02020603050405020304" pitchFamily="18" charset="0"/>
                <a:cs typeface="Times New Roman" panose="02020603050405020304" pitchFamily="18" charset="0"/>
              </a:rPr>
              <a:t>33 cm</a:t>
            </a:r>
            <a:endParaRPr lang="hr-H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108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2051720" y="2422418"/>
            <a:ext cx="5038725" cy="3714750"/>
          </a:xfrm>
          <a:prstGeom prst="rect">
            <a:avLst/>
          </a:prstGeom>
          <a:noFill/>
          <a:ln w="9525">
            <a:noFill/>
            <a:miter lim="800000"/>
            <a:headEnd/>
            <a:tailEnd/>
          </a:ln>
        </p:spPr>
      </p:pic>
      <p:sp>
        <p:nvSpPr>
          <p:cNvPr id="8" name="Rezervirano mjesto sadržaja 7"/>
          <p:cNvSpPr>
            <a:spLocks noGrp="1"/>
          </p:cNvSpPr>
          <p:nvPr>
            <p:ph idx="1"/>
          </p:nvPr>
        </p:nvSpPr>
        <p:spPr>
          <a:xfrm>
            <a:off x="456282" y="640521"/>
            <a:ext cx="8229600" cy="4525963"/>
          </a:xfrm>
        </p:spPr>
        <p:txBody>
          <a:bodyPr>
            <a:normAutofit/>
          </a:bodyPr>
          <a:lstStyle/>
          <a:p>
            <a:pPr>
              <a:buNone/>
            </a:pPr>
            <a:r>
              <a:rPr lang="hr-HR" dirty="0" smtClean="0">
                <a:latin typeface="Times New Roman" pitchFamily="18" charset="0"/>
                <a:cs typeface="Times New Roman" pitchFamily="18" charset="0"/>
              </a:rPr>
              <a:t>Dimenzije koncertne dvorane u </a:t>
            </a:r>
            <a:r>
              <a:rPr lang="hr-HR" dirty="0" err="1" smtClean="0">
                <a:latin typeface="Times New Roman" pitchFamily="18" charset="0"/>
                <a:cs typeface="Times New Roman" pitchFamily="18" charset="0"/>
              </a:rPr>
              <a:t>Kyotu</a:t>
            </a:r>
            <a:r>
              <a:rPr lang="hr-HR" dirty="0" smtClean="0">
                <a:latin typeface="Times New Roman" pitchFamily="18" charset="0"/>
                <a:cs typeface="Times New Roman" pitchFamily="18" charset="0"/>
              </a:rPr>
              <a:t> (Japan) prikazane su na slici.</a:t>
            </a:r>
          </a:p>
          <a:p>
            <a:pPr>
              <a:buNone/>
            </a:pPr>
            <a:r>
              <a:rPr lang="hr-HR" dirty="0" smtClean="0">
                <a:latin typeface="Times New Roman" pitchFamily="18" charset="0"/>
                <a:cs typeface="Times New Roman" pitchFamily="18" charset="0"/>
              </a:rPr>
              <a:t>Kolika je visina koncertne dvorane?</a:t>
            </a:r>
            <a:endParaRPr lang="hr-HR" dirty="0">
              <a:latin typeface="Times New Roman" pitchFamily="18" charset="0"/>
              <a:cs typeface="Times New Roman" pitchFamily="18" charset="0"/>
            </a:endParaRPr>
          </a:p>
        </p:txBody>
      </p:sp>
      <p:sp>
        <p:nvSpPr>
          <p:cNvPr id="9" name="TekstniOkvir 8"/>
          <p:cNvSpPr txBox="1"/>
          <p:nvPr/>
        </p:nvSpPr>
        <p:spPr>
          <a:xfrm>
            <a:off x="4139952" y="4797152"/>
            <a:ext cx="1008112" cy="369332"/>
          </a:xfrm>
          <a:prstGeom prst="rect">
            <a:avLst/>
          </a:prstGeom>
          <a:noFill/>
        </p:spPr>
        <p:txBody>
          <a:bodyPr wrap="square" rtlCol="0">
            <a:spAutoFit/>
          </a:bodyPr>
          <a:lstStyle/>
          <a:p>
            <a:r>
              <a:rPr lang="hr-HR" b="1" dirty="0" smtClean="0">
                <a:solidFill>
                  <a:schemeClr val="bg1"/>
                </a:solidFill>
                <a:latin typeface="Times New Roman" pitchFamily="18" charset="0"/>
                <a:cs typeface="Times New Roman" pitchFamily="18" charset="0"/>
              </a:rPr>
              <a:t>50 m</a:t>
            </a:r>
            <a:endParaRPr lang="hr-HR" b="1" dirty="0">
              <a:solidFill>
                <a:schemeClr val="bg1"/>
              </a:solidFill>
              <a:latin typeface="Times New Roman" pitchFamily="18" charset="0"/>
              <a:cs typeface="Times New Roman" pitchFamily="18" charset="0"/>
            </a:endParaRPr>
          </a:p>
        </p:txBody>
      </p:sp>
      <p:sp>
        <p:nvSpPr>
          <p:cNvPr id="10" name="TekstniOkvir 9"/>
          <p:cNvSpPr txBox="1"/>
          <p:nvPr/>
        </p:nvSpPr>
        <p:spPr>
          <a:xfrm>
            <a:off x="4139952" y="3707740"/>
            <a:ext cx="1008112" cy="369332"/>
          </a:xfrm>
          <a:prstGeom prst="rect">
            <a:avLst/>
          </a:prstGeom>
          <a:noFill/>
        </p:spPr>
        <p:txBody>
          <a:bodyPr wrap="square" rtlCol="0">
            <a:spAutoFit/>
          </a:bodyPr>
          <a:lstStyle/>
          <a:p>
            <a:r>
              <a:rPr lang="hr-HR" b="1" dirty="0" smtClean="0">
                <a:solidFill>
                  <a:schemeClr val="bg1"/>
                </a:solidFill>
                <a:latin typeface="Times New Roman" pitchFamily="18" charset="0"/>
                <a:cs typeface="Times New Roman" pitchFamily="18" charset="0"/>
              </a:rPr>
              <a:t>40 m</a:t>
            </a:r>
            <a:endParaRPr lang="hr-HR" b="1" dirty="0">
              <a:solidFill>
                <a:schemeClr val="bg1"/>
              </a:solidFill>
              <a:latin typeface="Times New Roman" pitchFamily="18" charset="0"/>
              <a:cs typeface="Times New Roman" pitchFamily="18" charset="0"/>
            </a:endParaRPr>
          </a:p>
        </p:txBody>
      </p:sp>
      <p:sp>
        <p:nvSpPr>
          <p:cNvPr id="11" name="TekstniOkvir 10"/>
          <p:cNvSpPr txBox="1"/>
          <p:nvPr/>
        </p:nvSpPr>
        <p:spPr>
          <a:xfrm>
            <a:off x="3059832" y="4221088"/>
            <a:ext cx="1008112" cy="369332"/>
          </a:xfrm>
          <a:prstGeom prst="rect">
            <a:avLst/>
          </a:prstGeom>
          <a:noFill/>
        </p:spPr>
        <p:txBody>
          <a:bodyPr wrap="square" rtlCol="0">
            <a:spAutoFit/>
          </a:bodyPr>
          <a:lstStyle/>
          <a:p>
            <a:r>
              <a:rPr lang="hr-HR" b="1" dirty="0" smtClean="0">
                <a:solidFill>
                  <a:schemeClr val="bg1"/>
                </a:solidFill>
                <a:latin typeface="Times New Roman" pitchFamily="18" charset="0"/>
                <a:cs typeface="Times New Roman" pitchFamily="18" charset="0"/>
              </a:rPr>
              <a:t>20 m</a:t>
            </a:r>
            <a:endParaRPr lang="hr-HR" b="1" dirty="0">
              <a:solidFill>
                <a:schemeClr val="bg1"/>
              </a:solidFill>
              <a:latin typeface="Times New Roman" pitchFamily="18" charset="0"/>
              <a:cs typeface="Times New Roman" pitchFamily="18" charset="0"/>
            </a:endParaRPr>
          </a:p>
        </p:txBody>
      </p:sp>
      <p:sp>
        <p:nvSpPr>
          <p:cNvPr id="12" name="TekstniOkvir 11"/>
          <p:cNvSpPr txBox="1"/>
          <p:nvPr/>
        </p:nvSpPr>
        <p:spPr>
          <a:xfrm>
            <a:off x="5392224" y="4221088"/>
            <a:ext cx="1008112" cy="369332"/>
          </a:xfrm>
          <a:prstGeom prst="rect">
            <a:avLst/>
          </a:prstGeom>
          <a:noFill/>
        </p:spPr>
        <p:txBody>
          <a:bodyPr wrap="square" rtlCol="0">
            <a:spAutoFit/>
          </a:bodyPr>
          <a:lstStyle/>
          <a:p>
            <a:r>
              <a:rPr lang="hr-HR" b="1" dirty="0" smtClean="0">
                <a:solidFill>
                  <a:schemeClr val="bg1"/>
                </a:solidFill>
                <a:latin typeface="Times New Roman" pitchFamily="18" charset="0"/>
                <a:cs typeface="Times New Roman" pitchFamily="18" charset="0"/>
              </a:rPr>
              <a:t>20 m</a:t>
            </a:r>
            <a:endParaRPr lang="hr-HR"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000386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4768">
            <a:off x="1174060" y="3502379"/>
            <a:ext cx="3834148" cy="315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304800"/>
            <a:ext cx="7515944" cy="4525963"/>
          </a:xfrm>
        </p:spPr>
        <p:txBody>
          <a:bodyPr>
            <a:normAutofit/>
          </a:bodyPr>
          <a:lstStyle/>
          <a:p>
            <a:pPr marL="0" indent="0">
              <a:buNone/>
            </a:pPr>
            <a:r>
              <a:rPr lang="hr-HR" sz="2400" dirty="0" smtClean="0"/>
              <a:t>Ante ima dvorište oblika romba koje želi ograditi. </a:t>
            </a:r>
            <a:br>
              <a:rPr lang="hr-HR" sz="2400" dirty="0" smtClean="0"/>
            </a:br>
            <a:r>
              <a:rPr lang="hr-HR" sz="2400" dirty="0" smtClean="0"/>
              <a:t>Glavne betonske stupove postavio je tako da su dva nasuprotna stupa udaljena 30 metara, a druga dva nasuprotna stupa međusobno su udaljena 40 metara. </a:t>
            </a:r>
            <a:br>
              <a:rPr lang="hr-HR" sz="2400" dirty="0" smtClean="0"/>
            </a:br>
            <a:r>
              <a:rPr lang="hr-HR" sz="2400" dirty="0" smtClean="0"/>
              <a:t>Ante, za svoje radove, koristi nacrt prikazan na slici. </a:t>
            </a:r>
            <a:br>
              <a:rPr lang="hr-HR" sz="2400" dirty="0" smtClean="0"/>
            </a:br>
            <a:r>
              <a:rPr lang="hr-HR" sz="2400" dirty="0" smtClean="0"/>
              <a:t>Koliko novaca će Ante platiti ogradu, ako znamo da cijena 1 metra ograde iznosi 40 €?</a:t>
            </a:r>
            <a:endParaRPr lang="hr-HR" sz="2400" dirty="0"/>
          </a:p>
        </p:txBody>
      </p:sp>
      <p:cxnSp>
        <p:nvCxnSpPr>
          <p:cNvPr id="28" name="Straight Arrow Connector 27"/>
          <p:cNvCxnSpPr/>
          <p:nvPr/>
        </p:nvCxnSpPr>
        <p:spPr>
          <a:xfrm>
            <a:off x="2473682" y="3452327"/>
            <a:ext cx="1179903" cy="3352800"/>
          </a:xfrm>
          <a:prstGeom prst="straightConnector1">
            <a:avLst/>
          </a:prstGeom>
          <a:ln w="158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894263" y="4366727"/>
            <a:ext cx="4419600" cy="1524002"/>
          </a:xfrm>
          <a:prstGeom prst="straightConnector1">
            <a:avLst/>
          </a:prstGeom>
          <a:ln w="1587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62360" y="4278647"/>
            <a:ext cx="722703" cy="307777"/>
          </a:xfrm>
          <a:prstGeom prst="rect">
            <a:avLst/>
          </a:prstGeom>
          <a:noFill/>
        </p:spPr>
        <p:txBody>
          <a:bodyPr wrap="square" rtlCol="0">
            <a:spAutoFit/>
          </a:bodyPr>
          <a:lstStyle/>
          <a:p>
            <a:r>
              <a:rPr lang="hr-HR" sz="1400" b="1" dirty="0">
                <a:solidFill>
                  <a:srgbClr val="FF0000"/>
                </a:solidFill>
              </a:rPr>
              <a:t>3</a:t>
            </a:r>
            <a:r>
              <a:rPr lang="hr-HR" sz="1400" b="1" dirty="0" smtClean="0">
                <a:solidFill>
                  <a:srgbClr val="FF0000"/>
                </a:solidFill>
              </a:rPr>
              <a:t>0 m</a:t>
            </a:r>
            <a:endParaRPr lang="hr-HR" sz="1400" b="1" dirty="0">
              <a:solidFill>
                <a:srgbClr val="FF0000"/>
              </a:solidFill>
            </a:endParaRPr>
          </a:p>
        </p:txBody>
      </p:sp>
      <p:sp>
        <p:nvSpPr>
          <p:cNvPr id="34" name="TextBox 33"/>
          <p:cNvSpPr txBox="1"/>
          <p:nvPr/>
        </p:nvSpPr>
        <p:spPr>
          <a:xfrm>
            <a:off x="3826766" y="4795312"/>
            <a:ext cx="722703" cy="307777"/>
          </a:xfrm>
          <a:prstGeom prst="rect">
            <a:avLst/>
          </a:prstGeom>
          <a:noFill/>
        </p:spPr>
        <p:txBody>
          <a:bodyPr wrap="square" rtlCol="0">
            <a:spAutoFit/>
          </a:bodyPr>
          <a:lstStyle/>
          <a:p>
            <a:r>
              <a:rPr lang="hr-HR" sz="1400" b="1" dirty="0">
                <a:solidFill>
                  <a:srgbClr val="00B050"/>
                </a:solidFill>
              </a:rPr>
              <a:t>4</a:t>
            </a:r>
            <a:r>
              <a:rPr lang="hr-HR" sz="1400" b="1" dirty="0" smtClean="0">
                <a:solidFill>
                  <a:srgbClr val="00B050"/>
                </a:solidFill>
              </a:rPr>
              <a:t>0 m</a:t>
            </a:r>
            <a:endParaRPr lang="hr-HR" sz="1400" b="1" dirty="0">
              <a:solidFill>
                <a:srgbClr val="00B050"/>
              </a:solidFill>
            </a:endParaRPr>
          </a:p>
        </p:txBody>
      </p:sp>
      <p:sp>
        <p:nvSpPr>
          <p:cNvPr id="49" name="Can 48"/>
          <p:cNvSpPr/>
          <p:nvPr/>
        </p:nvSpPr>
        <p:spPr>
          <a:xfrm>
            <a:off x="3577385" y="6500327"/>
            <a:ext cx="152400" cy="304800"/>
          </a:xfrm>
          <a:prstGeom prst="can">
            <a:avLst/>
          </a:prstGeom>
          <a:solidFill>
            <a:schemeClr val="bg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3" name="Can 52"/>
          <p:cNvSpPr/>
          <p:nvPr/>
        </p:nvSpPr>
        <p:spPr>
          <a:xfrm>
            <a:off x="5242165" y="4098247"/>
            <a:ext cx="152400" cy="304800"/>
          </a:xfrm>
          <a:prstGeom prst="can">
            <a:avLst/>
          </a:prstGeom>
          <a:solidFill>
            <a:schemeClr val="bg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4" name="Can 53"/>
          <p:cNvSpPr/>
          <p:nvPr/>
        </p:nvSpPr>
        <p:spPr>
          <a:xfrm>
            <a:off x="2423120" y="3189543"/>
            <a:ext cx="152400" cy="304800"/>
          </a:xfrm>
          <a:prstGeom prst="can">
            <a:avLst/>
          </a:prstGeom>
          <a:solidFill>
            <a:schemeClr val="bg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5" name="Can 54"/>
          <p:cNvSpPr/>
          <p:nvPr/>
        </p:nvSpPr>
        <p:spPr>
          <a:xfrm>
            <a:off x="754233" y="5605157"/>
            <a:ext cx="152400" cy="304800"/>
          </a:xfrm>
          <a:prstGeom prst="can">
            <a:avLst/>
          </a:prstGeom>
          <a:solidFill>
            <a:schemeClr val="bg1">
              <a:lumMod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895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3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427037"/>
                <a:ext cx="8229600" cy="4525963"/>
              </a:xfrm>
            </p:spPr>
            <p:txBody>
              <a:bodyPr>
                <a:normAutofit/>
              </a:bodyPr>
              <a:lstStyle/>
              <a:p>
                <a:pPr marL="0" indent="0">
                  <a:buNone/>
                </a:pPr>
                <a:r>
                  <a:rPr lang="hr-HR" sz="2400" dirty="0" smtClean="0"/>
                  <a:t>Površina jedne naušnice (plava ploha) je 960 </a:t>
                </a:r>
                <a14:m>
                  <m:oMath xmlns:m="http://schemas.openxmlformats.org/officeDocument/2006/math">
                    <m:sSup>
                      <m:sSupPr>
                        <m:ctrlPr>
                          <a:rPr lang="hr-HR" sz="2400" i="1" smtClean="0">
                            <a:latin typeface="Cambria Math"/>
                          </a:rPr>
                        </m:ctrlPr>
                      </m:sSupPr>
                      <m:e>
                        <m:r>
                          <m:rPr>
                            <m:sty m:val="p"/>
                          </m:rPr>
                          <a:rPr lang="hr-HR" sz="2400" b="0" i="0" smtClean="0">
                            <a:latin typeface="Cambria Math"/>
                          </a:rPr>
                          <m:t>mm</m:t>
                        </m:r>
                      </m:e>
                      <m:sup>
                        <m:r>
                          <a:rPr lang="hr-HR" sz="2400" b="0" i="0" smtClean="0">
                            <a:latin typeface="Cambria Math"/>
                          </a:rPr>
                          <m:t>2</m:t>
                        </m:r>
                      </m:sup>
                    </m:sSup>
                  </m:oMath>
                </a14:m>
                <a:r>
                  <a:rPr lang="hr-HR" sz="2400" dirty="0" smtClean="0"/>
                  <a:t>, a duljina naušnice je 60 mm. Koliki je opseg jedne naušnice?</a:t>
                </a:r>
                <a:endParaRPr lang="hr-HR"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427037"/>
                <a:ext cx="8229600" cy="4525963"/>
              </a:xfrm>
              <a:blipFill rotWithShape="1">
                <a:blip r:embed="rId2"/>
                <a:stretch>
                  <a:fillRect l="-1185" t="-1077"/>
                </a:stretch>
              </a:blipFill>
            </p:spPr>
            <p:txBody>
              <a:bodyPr/>
              <a:lstStyle/>
              <a:p>
                <a:r>
                  <a:rPr lang="hr-HR">
                    <a:noFill/>
                  </a:rPr>
                  <a:t> </a:t>
                </a:r>
              </a:p>
            </p:txBody>
          </p:sp>
        </mc:Fallback>
      </mc:AlternateContent>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76400"/>
            <a:ext cx="4267200" cy="411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7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179388" y="476250"/>
            <a:ext cx="8686800" cy="5649913"/>
          </a:xfrm>
        </p:spPr>
        <p:txBody>
          <a:bodyPr/>
          <a:lstStyle/>
          <a:p>
            <a:pPr eaLnBrk="1" hangingPunct="1">
              <a:buFontTx/>
              <a:buNone/>
            </a:pPr>
            <a:r>
              <a:rPr lang="hr-HR" smtClean="0">
                <a:latin typeface="Times New Roman" pitchFamily="18" charset="0"/>
                <a:cs typeface="Times New Roman" pitchFamily="18" charset="0"/>
              </a:rPr>
              <a:t>	</a:t>
            </a:r>
            <a:r>
              <a:rPr lang="hr-HR" b="1" smtClean="0">
                <a:latin typeface="Times New Roman" pitchFamily="18" charset="0"/>
                <a:cs typeface="Times New Roman" pitchFamily="18" charset="0"/>
              </a:rPr>
              <a:t>Zadatak 3. </a:t>
            </a:r>
            <a:r>
              <a:rPr lang="hr-HR" smtClean="0">
                <a:latin typeface="Times New Roman" pitchFamily="18" charset="0"/>
                <a:cs typeface="Times New Roman" pitchFamily="18" charset="0"/>
              </a:rPr>
              <a:t>Koliko je komada pločica kvadratnog oblika potrebno najmanje kupiti za popločavanje poda kupaonice ako znamo da je duljina dijagonale jedne pločice         cm, a pod kupaonice ima oblik kvadrata duljine stranice 3 m?</a:t>
            </a:r>
          </a:p>
        </p:txBody>
      </p:sp>
      <p:graphicFrame>
        <p:nvGraphicFramePr>
          <p:cNvPr id="10242" name="Object 2"/>
          <p:cNvGraphicFramePr>
            <a:graphicFrameLocks noChangeAspect="1"/>
          </p:cNvGraphicFramePr>
          <p:nvPr/>
        </p:nvGraphicFramePr>
        <p:xfrm>
          <a:off x="4572000" y="1958975"/>
          <a:ext cx="939800" cy="533400"/>
        </p:xfrm>
        <a:graphic>
          <a:graphicData uri="http://schemas.openxmlformats.org/presentationml/2006/ole">
            <mc:AlternateContent xmlns:mc="http://schemas.openxmlformats.org/markup-compatibility/2006">
              <mc:Choice xmlns:v="urn:schemas-microsoft-com:vml" Requires="v">
                <p:oleObj spid="_x0000_s2060" name="Equation" r:id="rId3" imgW="380880" imgH="215640" progId="Equation.DSMT4">
                  <p:embed/>
                </p:oleObj>
              </mc:Choice>
              <mc:Fallback>
                <p:oleObj name="Equation" r:id="rId3" imgW="380880" imgH="2156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58975"/>
                        <a:ext cx="9398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537639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15900" y="333375"/>
            <a:ext cx="8820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hr-HR" sz="2800" dirty="0">
                <a:latin typeface="Times New Roman" pitchFamily="18" charset="0"/>
              </a:rPr>
              <a:t>Može li čovjek visine 180 cm uspravno ući u šator na slici bez da sagne glavu? </a:t>
            </a:r>
          </a:p>
        </p:txBody>
      </p:sp>
      <p:grpSp>
        <p:nvGrpSpPr>
          <p:cNvPr id="8195" name="Group 12"/>
          <p:cNvGrpSpPr>
            <a:grpSpLocks noChangeAspect="1"/>
          </p:cNvGrpSpPr>
          <p:nvPr/>
        </p:nvGrpSpPr>
        <p:grpSpPr bwMode="auto">
          <a:xfrm>
            <a:off x="2268538" y="1052513"/>
            <a:ext cx="4175125" cy="5430837"/>
            <a:chOff x="158" y="346"/>
            <a:chExt cx="1535" cy="1996"/>
          </a:xfrm>
        </p:grpSpPr>
        <p:sp>
          <p:nvSpPr>
            <p:cNvPr id="8196" name="AutoShape 11"/>
            <p:cNvSpPr>
              <a:spLocks noChangeAspect="1" noChangeArrowheads="1" noTextEdit="1"/>
            </p:cNvSpPr>
            <p:nvPr/>
          </p:nvSpPr>
          <p:spPr bwMode="auto">
            <a:xfrm>
              <a:off x="158" y="346"/>
              <a:ext cx="1535"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p>
          </p:txBody>
        </p:sp>
        <p:pic>
          <p:nvPicPr>
            <p:cNvPr id="819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 y="373"/>
              <a:ext cx="1427" cy="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14"/>
            <p:cNvSpPr>
              <a:spLocks noChangeShapeType="1"/>
            </p:cNvSpPr>
            <p:nvPr/>
          </p:nvSpPr>
          <p:spPr bwMode="auto">
            <a:xfrm flipH="1">
              <a:off x="598" y="951"/>
              <a:ext cx="333" cy="119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8199" name="Line 15"/>
            <p:cNvSpPr>
              <a:spLocks noChangeShapeType="1"/>
            </p:cNvSpPr>
            <p:nvPr/>
          </p:nvSpPr>
          <p:spPr bwMode="auto">
            <a:xfrm>
              <a:off x="598" y="2149"/>
              <a:ext cx="633" cy="1"/>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8200" name="Line 16"/>
            <p:cNvSpPr>
              <a:spLocks noChangeShapeType="1"/>
            </p:cNvSpPr>
            <p:nvPr/>
          </p:nvSpPr>
          <p:spPr bwMode="auto">
            <a:xfrm>
              <a:off x="931" y="951"/>
              <a:ext cx="300" cy="1198"/>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hr-HR"/>
            </a:p>
          </p:txBody>
        </p:sp>
        <p:sp>
          <p:nvSpPr>
            <p:cNvPr id="8201" name="Rectangle 17"/>
            <p:cNvSpPr>
              <a:spLocks noChangeArrowheads="1"/>
            </p:cNvSpPr>
            <p:nvPr/>
          </p:nvSpPr>
          <p:spPr bwMode="auto">
            <a:xfrm>
              <a:off x="523" y="1443"/>
              <a:ext cx="21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r-Latn-CS" sz="2000" b="1" dirty="0">
                  <a:solidFill>
                    <a:schemeClr val="bg1"/>
                  </a:solidFill>
                </a:rPr>
                <a:t>2.4 m</a:t>
              </a:r>
              <a:endParaRPr lang="sr-Latn-CS" sz="2000" dirty="0">
                <a:solidFill>
                  <a:schemeClr val="bg1"/>
                </a:solidFill>
              </a:endParaRPr>
            </a:p>
          </p:txBody>
        </p:sp>
        <p:sp>
          <p:nvSpPr>
            <p:cNvPr id="8202" name="Rectangle 18"/>
            <p:cNvSpPr>
              <a:spLocks noChangeArrowheads="1"/>
            </p:cNvSpPr>
            <p:nvPr/>
          </p:nvSpPr>
          <p:spPr bwMode="auto">
            <a:xfrm>
              <a:off x="845" y="2165"/>
              <a:ext cx="219"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r-Latn-CS" sz="2000" b="1" dirty="0">
                  <a:solidFill>
                    <a:schemeClr val="bg1"/>
                  </a:solidFill>
                </a:rPr>
                <a:t>0.8 m</a:t>
              </a:r>
              <a:endParaRPr lang="sr-Latn-CS" sz="2000" dirty="0">
                <a:solidFill>
                  <a:schemeClr val="bg1"/>
                </a:solidFill>
              </a:endParaRPr>
            </a:p>
          </p:txBody>
        </p:sp>
        <p:sp>
          <p:nvSpPr>
            <p:cNvPr id="8203" name="Oval 19"/>
            <p:cNvSpPr>
              <a:spLocks noChangeArrowheads="1"/>
            </p:cNvSpPr>
            <p:nvPr/>
          </p:nvSpPr>
          <p:spPr bwMode="auto">
            <a:xfrm>
              <a:off x="587" y="2139"/>
              <a:ext cx="22" cy="21"/>
            </a:xfrm>
            <a:prstGeom prst="ellipse">
              <a:avLst/>
            </a:prstGeom>
            <a:solidFill>
              <a:srgbClr val="FF0000"/>
            </a:solidFill>
            <a:ln w="0">
              <a:solidFill>
                <a:srgbClr val="000000"/>
              </a:solidFill>
              <a:round/>
              <a:headEnd/>
              <a:tailEnd/>
            </a:ln>
          </p:spPr>
          <p:txBody>
            <a:bodyPr/>
            <a:lstStyle/>
            <a:p>
              <a:endParaRPr lang="hr-BA"/>
            </a:p>
          </p:txBody>
        </p:sp>
        <p:sp>
          <p:nvSpPr>
            <p:cNvPr id="8204" name="Oval 20"/>
            <p:cNvSpPr>
              <a:spLocks noChangeArrowheads="1"/>
            </p:cNvSpPr>
            <p:nvPr/>
          </p:nvSpPr>
          <p:spPr bwMode="auto">
            <a:xfrm>
              <a:off x="1221" y="2139"/>
              <a:ext cx="21" cy="21"/>
            </a:xfrm>
            <a:prstGeom prst="ellipse">
              <a:avLst/>
            </a:prstGeom>
            <a:solidFill>
              <a:srgbClr val="FF0000"/>
            </a:solidFill>
            <a:ln w="0">
              <a:solidFill>
                <a:srgbClr val="000000"/>
              </a:solidFill>
              <a:round/>
              <a:headEnd/>
              <a:tailEnd/>
            </a:ln>
          </p:spPr>
          <p:txBody>
            <a:bodyPr/>
            <a:lstStyle/>
            <a:p>
              <a:endParaRPr lang="hr-BA"/>
            </a:p>
          </p:txBody>
        </p:sp>
        <p:sp>
          <p:nvSpPr>
            <p:cNvPr id="8205" name="Oval 21"/>
            <p:cNvSpPr>
              <a:spLocks noChangeArrowheads="1"/>
            </p:cNvSpPr>
            <p:nvPr/>
          </p:nvSpPr>
          <p:spPr bwMode="auto">
            <a:xfrm>
              <a:off x="920" y="940"/>
              <a:ext cx="22" cy="21"/>
            </a:xfrm>
            <a:prstGeom prst="ellipse">
              <a:avLst/>
            </a:prstGeom>
            <a:solidFill>
              <a:srgbClr val="FF0000"/>
            </a:solidFill>
            <a:ln w="0">
              <a:solidFill>
                <a:srgbClr val="000000"/>
              </a:solidFill>
              <a:round/>
              <a:headEnd/>
              <a:tailEnd/>
            </a:ln>
          </p:spPr>
          <p:txBody>
            <a:bodyPr/>
            <a:lstStyle/>
            <a:p>
              <a:endParaRPr lang="hr-BA"/>
            </a:p>
          </p:txBody>
        </p:sp>
      </p:grpSp>
      <p:sp>
        <p:nvSpPr>
          <p:cNvPr id="14" name="Rectangle 17"/>
          <p:cNvSpPr>
            <a:spLocks noChangeArrowheads="1"/>
          </p:cNvSpPr>
          <p:nvPr/>
        </p:nvSpPr>
        <p:spPr bwMode="auto">
          <a:xfrm>
            <a:off x="4862011" y="4025899"/>
            <a:ext cx="595669" cy="3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sr-Latn-CS" sz="2000" b="1" dirty="0">
                <a:solidFill>
                  <a:schemeClr val="bg1"/>
                </a:solidFill>
              </a:rPr>
              <a:t>2.4 m</a:t>
            </a:r>
            <a:endParaRPr lang="sr-Latn-CS" sz="2000" dirty="0">
              <a:solidFill>
                <a:schemeClr val="bg1"/>
              </a:solidFill>
            </a:endParaRPr>
          </a:p>
        </p:txBody>
      </p:sp>
    </p:spTree>
    <p:extLst>
      <p:ext uri="{BB962C8B-B14F-4D97-AF65-F5344CB8AC3E}">
        <p14:creationId xmlns:p14="http://schemas.microsoft.com/office/powerpoint/2010/main" val="408386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5937523"/>
          </a:xfrm>
        </p:spPr>
        <p:txBody>
          <a:bodyPr/>
          <a:lstStyle/>
          <a:p>
            <a:pPr>
              <a:buNone/>
            </a:pPr>
            <a:r>
              <a:rPr lang="hr-HR" b="1" u="sng" dirty="0" smtClean="0"/>
              <a:t>Primjer 1</a:t>
            </a:r>
            <a:r>
              <a:rPr lang="hr-HR" dirty="0" smtClean="0"/>
              <a:t>.Središnji dio bejzbol terena kvadratnog je oblika. U vrhovima kvadrata nalaze se kućna, prva, druga i treća baza. Udaljenost između prve i druge baze je 30 </a:t>
            </a:r>
            <a:r>
              <a:rPr lang="hr-HR" i="1" dirty="0" smtClean="0"/>
              <a:t>m</a:t>
            </a:r>
            <a:r>
              <a:rPr lang="hr-HR" dirty="0" smtClean="0"/>
              <a:t>. Kolika je udaljenost između prve i treće baze?</a:t>
            </a:r>
            <a:endParaRPr lang="hr-HR" dirty="0"/>
          </a:p>
        </p:txBody>
      </p:sp>
      <p:pic>
        <p:nvPicPr>
          <p:cNvPr id="8" name="Picture 7" descr="bejzbol.jpg"/>
          <p:cNvPicPr>
            <a:picLocks noChangeAspect="1"/>
          </p:cNvPicPr>
          <p:nvPr/>
        </p:nvPicPr>
        <p:blipFill>
          <a:blip r:embed="rId2" cstate="print">
            <a:lum contrast="-30000"/>
          </a:blip>
          <a:stretch>
            <a:fillRect/>
          </a:stretch>
        </p:blipFill>
        <p:spPr>
          <a:xfrm>
            <a:off x="1511660" y="2816932"/>
            <a:ext cx="5832648" cy="3960440"/>
          </a:xfrm>
          <a:prstGeom prst="rect">
            <a:avLst/>
          </a:prstGeom>
        </p:spPr>
      </p:pic>
      <p:cxnSp>
        <p:nvCxnSpPr>
          <p:cNvPr id="12" name="Straight Connector 11"/>
          <p:cNvCxnSpPr/>
          <p:nvPr/>
        </p:nvCxnSpPr>
        <p:spPr>
          <a:xfrm>
            <a:off x="2411760" y="4941168"/>
            <a:ext cx="1584176" cy="1512168"/>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11760" y="4888324"/>
            <a:ext cx="3672408" cy="3408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411760" y="3717032"/>
            <a:ext cx="2016224" cy="1171292"/>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995936" y="5244879"/>
            <a:ext cx="2115852" cy="1208457"/>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27984" y="3645024"/>
            <a:ext cx="1728192" cy="1584176"/>
          </a:xfrm>
          <a:prstGeom prst="line">
            <a:avLst/>
          </a:prstGeom>
          <a:ln w="635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111788" y="5028855"/>
            <a:ext cx="576064" cy="523220"/>
          </a:xfrm>
          <a:prstGeom prst="rect">
            <a:avLst/>
          </a:prstGeom>
          <a:noFill/>
        </p:spPr>
        <p:txBody>
          <a:bodyPr wrap="square" rtlCol="0">
            <a:spAutoFit/>
          </a:bodyPr>
          <a:lstStyle/>
          <a:p>
            <a:r>
              <a:rPr lang="hr-HR" sz="2800" b="1" dirty="0" smtClean="0">
                <a:solidFill>
                  <a:srgbClr val="FFFF00"/>
                </a:solidFill>
              </a:rPr>
              <a:t>1.</a:t>
            </a:r>
            <a:endParaRPr lang="hr-HR" sz="2800" b="1" dirty="0">
              <a:solidFill>
                <a:srgbClr val="FFFF00"/>
              </a:solidFill>
            </a:endParaRPr>
          </a:p>
        </p:txBody>
      </p:sp>
      <p:sp>
        <p:nvSpPr>
          <p:cNvPr id="33" name="TextBox 32"/>
          <p:cNvSpPr txBox="1"/>
          <p:nvPr/>
        </p:nvSpPr>
        <p:spPr>
          <a:xfrm>
            <a:off x="4211960" y="3212976"/>
            <a:ext cx="576064" cy="523220"/>
          </a:xfrm>
          <a:prstGeom prst="rect">
            <a:avLst/>
          </a:prstGeom>
          <a:noFill/>
        </p:spPr>
        <p:txBody>
          <a:bodyPr wrap="square" rtlCol="0">
            <a:spAutoFit/>
          </a:bodyPr>
          <a:lstStyle/>
          <a:p>
            <a:r>
              <a:rPr lang="hr-HR" sz="2800" b="1" dirty="0" smtClean="0">
                <a:solidFill>
                  <a:srgbClr val="FFFF00"/>
                </a:solidFill>
              </a:rPr>
              <a:t>2.</a:t>
            </a:r>
            <a:endParaRPr lang="hr-HR" sz="2800" b="1" dirty="0">
              <a:solidFill>
                <a:srgbClr val="FFFF00"/>
              </a:solidFill>
            </a:endParaRPr>
          </a:p>
        </p:txBody>
      </p:sp>
      <p:sp>
        <p:nvSpPr>
          <p:cNvPr id="34" name="TextBox 33"/>
          <p:cNvSpPr txBox="1"/>
          <p:nvPr/>
        </p:nvSpPr>
        <p:spPr>
          <a:xfrm rot="2553905">
            <a:off x="4852131" y="3901612"/>
            <a:ext cx="1008112" cy="584775"/>
          </a:xfrm>
          <a:prstGeom prst="rect">
            <a:avLst/>
          </a:prstGeom>
          <a:noFill/>
        </p:spPr>
        <p:txBody>
          <a:bodyPr wrap="square" rtlCol="0">
            <a:spAutoFit/>
          </a:bodyPr>
          <a:lstStyle/>
          <a:p>
            <a:r>
              <a:rPr lang="hr-HR" sz="3200" b="1" dirty="0" smtClean="0">
                <a:solidFill>
                  <a:schemeClr val="bg1"/>
                </a:solidFill>
              </a:rPr>
              <a:t>30</a:t>
            </a:r>
            <a:r>
              <a:rPr lang="hr-HR" sz="3200" b="1" i="1" dirty="0" smtClean="0">
                <a:solidFill>
                  <a:schemeClr val="bg1"/>
                </a:solidFill>
              </a:rPr>
              <a:t>m</a:t>
            </a:r>
            <a:endParaRPr lang="hr-HR" sz="3200" b="1" i="1" dirty="0">
              <a:solidFill>
                <a:schemeClr val="bg1"/>
              </a:solidFill>
            </a:endParaRPr>
          </a:p>
        </p:txBody>
      </p:sp>
      <p:sp>
        <p:nvSpPr>
          <p:cNvPr id="40" name="TextBox 39"/>
          <p:cNvSpPr txBox="1"/>
          <p:nvPr/>
        </p:nvSpPr>
        <p:spPr>
          <a:xfrm>
            <a:off x="3663516" y="6324999"/>
            <a:ext cx="1196516" cy="523220"/>
          </a:xfrm>
          <a:prstGeom prst="rect">
            <a:avLst/>
          </a:prstGeom>
          <a:noFill/>
        </p:spPr>
        <p:txBody>
          <a:bodyPr wrap="square" rtlCol="0">
            <a:spAutoFit/>
          </a:bodyPr>
          <a:lstStyle/>
          <a:p>
            <a:r>
              <a:rPr lang="hr-HR" sz="2800" b="1" dirty="0" smtClean="0">
                <a:solidFill>
                  <a:srgbClr val="FFFF00"/>
                </a:solidFill>
              </a:rPr>
              <a:t>kućna</a:t>
            </a:r>
            <a:endParaRPr lang="hr-HR" sz="2800" b="1" dirty="0">
              <a:solidFill>
                <a:srgbClr val="FFFF00"/>
              </a:solidFill>
            </a:endParaRPr>
          </a:p>
        </p:txBody>
      </p:sp>
      <p:sp>
        <p:nvSpPr>
          <p:cNvPr id="24" name="TextBox 23"/>
          <p:cNvSpPr txBox="1"/>
          <p:nvPr/>
        </p:nvSpPr>
        <p:spPr>
          <a:xfrm>
            <a:off x="2051720" y="4509120"/>
            <a:ext cx="648072" cy="523220"/>
          </a:xfrm>
          <a:prstGeom prst="rect">
            <a:avLst/>
          </a:prstGeom>
          <a:noFill/>
        </p:spPr>
        <p:txBody>
          <a:bodyPr wrap="square" rtlCol="0">
            <a:spAutoFit/>
          </a:bodyPr>
          <a:lstStyle/>
          <a:p>
            <a:r>
              <a:rPr lang="hr-HR" sz="2800" b="1" dirty="0" smtClean="0">
                <a:solidFill>
                  <a:srgbClr val="FFFF00"/>
                </a:solidFill>
              </a:rPr>
              <a:t>3.</a:t>
            </a:r>
            <a:endParaRPr lang="hr-HR" sz="2800" b="1" dirty="0">
              <a:solidFill>
                <a:srgbClr val="FFFF00"/>
              </a:solidFill>
            </a:endParaRPr>
          </a:p>
        </p:txBody>
      </p:sp>
    </p:spTree>
    <p:extLst>
      <p:ext uri="{BB962C8B-B14F-4D97-AF65-F5344CB8AC3E}">
        <p14:creationId xmlns:p14="http://schemas.microsoft.com/office/powerpoint/2010/main" val="18480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40"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549275"/>
            <a:ext cx="8229600" cy="5576888"/>
          </a:xfrm>
        </p:spPr>
        <p:txBody>
          <a:bodyPr/>
          <a:lstStyle/>
          <a:p>
            <a:pPr eaLnBrk="1" hangingPunct="1">
              <a:buFontTx/>
              <a:buNone/>
            </a:pPr>
            <a:r>
              <a:rPr lang="hr-HR" sz="2400" dirty="0" smtClean="0">
                <a:latin typeface="Times New Roman" pitchFamily="18" charset="0"/>
              </a:rPr>
              <a:t>	</a:t>
            </a:r>
            <a:r>
              <a:rPr lang="hr-HR" dirty="0" smtClean="0">
                <a:latin typeface="Times New Roman" pitchFamily="18" charset="0"/>
              </a:rPr>
              <a:t>U dvorištu hotela izgrađen je bazen s vanjskim rubom u obliku jednakokračnog trapeza. Duljine osnovica su 19 m i 7 m, a duljina kraka je 10 m. Kolika je površina tog bazena? </a:t>
            </a:r>
          </a:p>
        </p:txBody>
      </p:sp>
      <p:pic>
        <p:nvPicPr>
          <p:cNvPr id="15363" name="Picture 0" descr="baz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140968"/>
            <a:ext cx="3671888"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66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333375"/>
            <a:ext cx="8229600" cy="5792788"/>
          </a:xfrm>
        </p:spPr>
        <p:txBody>
          <a:bodyPr/>
          <a:lstStyle/>
          <a:p>
            <a:pPr eaLnBrk="1" hangingPunct="1">
              <a:buFontTx/>
              <a:buNone/>
            </a:pPr>
            <a:r>
              <a:rPr lang="hr-HR" sz="2800" smtClean="0">
                <a:latin typeface="Times New Roman" pitchFamily="18" charset="0"/>
              </a:rPr>
              <a:t>	Jedna kantica zaštitnog laka za drvo dovoljna je za premazivanje 10 m</a:t>
            </a:r>
            <a:r>
              <a:rPr lang="hr-HR" sz="2800" baseline="30000" smtClean="0">
                <a:latin typeface="Times New Roman" pitchFamily="18" charset="0"/>
              </a:rPr>
              <a:t>2</a:t>
            </a:r>
            <a:r>
              <a:rPr lang="hr-HR" sz="2800" smtClean="0">
                <a:latin typeface="Times New Roman" pitchFamily="18" charset="0"/>
              </a:rPr>
              <a:t> drvene površine. </a:t>
            </a:r>
          </a:p>
          <a:p>
            <a:pPr eaLnBrk="1" hangingPunct="1">
              <a:buFontTx/>
              <a:buNone/>
            </a:pPr>
            <a:r>
              <a:rPr lang="hr-HR" sz="2800" smtClean="0">
                <a:latin typeface="Times New Roman" pitchFamily="18" charset="0"/>
              </a:rPr>
              <a:t>	Koliko</a:t>
            </a:r>
            <a:r>
              <a:rPr lang="en-US" sz="2800" smtClean="0">
                <a:latin typeface="Times New Roman" pitchFamily="18" charset="0"/>
              </a:rPr>
              <a:t> je</a:t>
            </a:r>
            <a:r>
              <a:rPr lang="hr-HR" sz="2800" smtClean="0">
                <a:latin typeface="Times New Roman" pitchFamily="18" charset="0"/>
              </a:rPr>
              <a:t> kantica laka najmanje potrebno kupiti za premazivanje gornjeg dijela kuće čije su dimenzije kao na slici</a:t>
            </a:r>
            <a:r>
              <a:rPr lang="en-US" sz="2800" smtClean="0">
                <a:latin typeface="Times New Roman" pitchFamily="18" charset="0"/>
              </a:rPr>
              <a:t>?</a:t>
            </a:r>
            <a:endParaRPr lang="hr-HR" sz="2800" smtClean="0">
              <a:latin typeface="Times New Roman" pitchFamily="18" charset="0"/>
            </a:endParaRPr>
          </a:p>
        </p:txBody>
      </p:sp>
      <p:pic>
        <p:nvPicPr>
          <p:cNvPr id="16387" name="Picture 4" descr="kuć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957121"/>
            <a:ext cx="4968875" cy="328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5"/>
          <p:cNvSpPr>
            <a:spLocks noChangeShapeType="1"/>
          </p:cNvSpPr>
          <p:nvPr/>
        </p:nvSpPr>
        <p:spPr bwMode="auto">
          <a:xfrm flipV="1">
            <a:off x="4067175" y="3860800"/>
            <a:ext cx="1584325" cy="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r-HR">
              <a:solidFill>
                <a:schemeClr val="bg1"/>
              </a:solidFill>
            </a:endParaRPr>
          </a:p>
        </p:txBody>
      </p:sp>
      <p:sp>
        <p:nvSpPr>
          <p:cNvPr id="16389" name="Line 6"/>
          <p:cNvSpPr>
            <a:spLocks noChangeShapeType="1"/>
          </p:cNvSpPr>
          <p:nvPr/>
        </p:nvSpPr>
        <p:spPr bwMode="auto">
          <a:xfrm flipH="1">
            <a:off x="3276600" y="3860800"/>
            <a:ext cx="863600" cy="86360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r-HR">
              <a:solidFill>
                <a:schemeClr val="bg1"/>
              </a:solidFill>
            </a:endParaRPr>
          </a:p>
        </p:txBody>
      </p:sp>
      <p:sp>
        <p:nvSpPr>
          <p:cNvPr id="16390" name="Line 7"/>
          <p:cNvSpPr>
            <a:spLocks noChangeShapeType="1"/>
          </p:cNvSpPr>
          <p:nvPr/>
        </p:nvSpPr>
        <p:spPr bwMode="auto">
          <a:xfrm>
            <a:off x="5653088" y="3860800"/>
            <a:ext cx="863600" cy="86360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r-HR">
              <a:solidFill>
                <a:schemeClr val="bg1"/>
              </a:solidFill>
            </a:endParaRPr>
          </a:p>
        </p:txBody>
      </p:sp>
      <p:sp>
        <p:nvSpPr>
          <p:cNvPr id="16391" name="Rectangle 8"/>
          <p:cNvSpPr>
            <a:spLocks noChangeArrowheads="1"/>
          </p:cNvSpPr>
          <p:nvPr/>
        </p:nvSpPr>
        <p:spPr bwMode="auto">
          <a:xfrm>
            <a:off x="4572000" y="3573463"/>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hr-HR" sz="2000" b="1" dirty="0">
                <a:solidFill>
                  <a:schemeClr val="bg1"/>
                </a:solidFill>
                <a:latin typeface="Times New Roman" pitchFamily="18" charset="0"/>
              </a:rPr>
              <a:t>3.2 m</a:t>
            </a:r>
            <a:endParaRPr lang="hr-HR" sz="2000" dirty="0">
              <a:solidFill>
                <a:schemeClr val="bg1"/>
              </a:solidFill>
              <a:latin typeface="Times New Roman" pitchFamily="18" charset="0"/>
            </a:endParaRPr>
          </a:p>
        </p:txBody>
      </p:sp>
      <p:sp>
        <p:nvSpPr>
          <p:cNvPr id="16392" name="Rectangle 9"/>
          <p:cNvSpPr>
            <a:spLocks noChangeArrowheads="1"/>
          </p:cNvSpPr>
          <p:nvPr/>
        </p:nvSpPr>
        <p:spPr bwMode="auto">
          <a:xfrm>
            <a:off x="6084888" y="3933825"/>
            <a:ext cx="792162" cy="30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r>
              <a:rPr lang="hr-HR" sz="2000" b="1" dirty="0">
                <a:solidFill>
                  <a:schemeClr val="bg1"/>
                </a:solidFill>
                <a:latin typeface="Times New Roman" pitchFamily="18" charset="0"/>
              </a:rPr>
              <a:t>5m</a:t>
            </a:r>
            <a:endParaRPr lang="hr-HR" sz="2000" dirty="0">
              <a:solidFill>
                <a:schemeClr val="bg1"/>
              </a:solidFill>
              <a:latin typeface="Times New Roman" pitchFamily="18" charset="0"/>
            </a:endParaRPr>
          </a:p>
        </p:txBody>
      </p:sp>
      <p:sp>
        <p:nvSpPr>
          <p:cNvPr id="16393" name="Rectangle 10"/>
          <p:cNvSpPr>
            <a:spLocks noChangeArrowheads="1"/>
          </p:cNvSpPr>
          <p:nvPr/>
        </p:nvSpPr>
        <p:spPr bwMode="auto">
          <a:xfrm>
            <a:off x="3132138" y="4076700"/>
            <a:ext cx="503237" cy="304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r>
              <a:rPr lang="hr-HR" sz="2000" b="1">
                <a:solidFill>
                  <a:schemeClr val="bg1"/>
                </a:solidFill>
                <a:latin typeface="Times New Roman" pitchFamily="18" charset="0"/>
              </a:rPr>
              <a:t>5 m</a:t>
            </a:r>
            <a:endParaRPr lang="hr-HR" sz="2000">
              <a:solidFill>
                <a:schemeClr val="bg1"/>
              </a:solidFill>
              <a:latin typeface="Times New Roman" pitchFamily="18" charset="0"/>
            </a:endParaRPr>
          </a:p>
        </p:txBody>
      </p:sp>
      <p:sp>
        <p:nvSpPr>
          <p:cNvPr id="16394" name="Line 11"/>
          <p:cNvSpPr>
            <a:spLocks noChangeShapeType="1"/>
          </p:cNvSpPr>
          <p:nvPr/>
        </p:nvSpPr>
        <p:spPr bwMode="auto">
          <a:xfrm flipH="1">
            <a:off x="4859338" y="3933825"/>
            <a:ext cx="0" cy="863600"/>
          </a:xfrm>
          <a:prstGeom prst="line">
            <a:avLst/>
          </a:prstGeom>
          <a:noFill/>
          <a:ln w="3810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r-HR">
              <a:solidFill>
                <a:schemeClr val="bg1"/>
              </a:solidFill>
            </a:endParaRPr>
          </a:p>
        </p:txBody>
      </p:sp>
      <p:sp>
        <p:nvSpPr>
          <p:cNvPr id="16395" name="Rectangle 12"/>
          <p:cNvSpPr>
            <a:spLocks noChangeArrowheads="1"/>
          </p:cNvSpPr>
          <p:nvPr/>
        </p:nvSpPr>
        <p:spPr bwMode="auto">
          <a:xfrm>
            <a:off x="4932363" y="4221163"/>
            <a:ext cx="7921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hr-HR" sz="2000" b="1">
                <a:solidFill>
                  <a:schemeClr val="bg1"/>
                </a:solidFill>
                <a:latin typeface="Times New Roman" pitchFamily="18" charset="0"/>
              </a:rPr>
              <a:t>2.8 m</a:t>
            </a:r>
            <a:endParaRPr lang="hr-HR" sz="2000">
              <a:solidFill>
                <a:schemeClr val="bg1"/>
              </a:solidFill>
              <a:latin typeface="Times New Roman" pitchFamily="18" charset="0"/>
            </a:endParaRPr>
          </a:p>
        </p:txBody>
      </p:sp>
    </p:spTree>
    <p:extLst>
      <p:ext uri="{BB962C8B-B14F-4D97-AF65-F5344CB8AC3E}">
        <p14:creationId xmlns:p14="http://schemas.microsoft.com/office/powerpoint/2010/main" val="2395037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4" descr="C:\Users\Ivana\AppData\Local\Microsoft\Windows\Temporary Internet Files\Content.IE5\WQUWF5QB\MC9001335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000375"/>
            <a:ext cx="7143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Ivana\AppData\Local\Microsoft\Windows\Temporary Internet Files\Content.IE5\WQUWF5QB\MC90009099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602494" flipH="1" flipV="1">
            <a:off x="2520950" y="3544888"/>
            <a:ext cx="3349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6"/>
          <p:cNvSpPr txBox="1">
            <a:spLocks noChangeArrowheads="1"/>
          </p:cNvSpPr>
          <p:nvPr/>
        </p:nvSpPr>
        <p:spPr bwMode="auto">
          <a:xfrm>
            <a:off x="357188" y="357188"/>
            <a:ext cx="8001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r-HR" sz="2800" dirty="0" smtClean="0">
                <a:latin typeface="Times New Roman" pitchFamily="18" charset="0"/>
                <a:cs typeface="Times New Roman" pitchFamily="18" charset="0"/>
              </a:rPr>
              <a:t>Na </a:t>
            </a:r>
            <a:r>
              <a:rPr lang="hr-HR" sz="2800" dirty="0">
                <a:latin typeface="Times New Roman" pitchFamily="18" charset="0"/>
                <a:cs typeface="Times New Roman" pitchFamily="18" charset="0"/>
              </a:rPr>
              <a:t>slici su dvije staze od toče A do točke B. Kraću je stazu (dužinu      ) prešla krtica, a dulju glista. Na temelju podataka sa slike izračunaj koliko je dulja staza koju je prešla glista od one staze koju je prešla krtica?</a:t>
            </a:r>
          </a:p>
        </p:txBody>
      </p:sp>
      <p:graphicFrame>
        <p:nvGraphicFramePr>
          <p:cNvPr id="4098" name="Object 7"/>
          <p:cNvGraphicFramePr>
            <a:graphicFrameLocks noChangeAspect="1"/>
          </p:cNvGraphicFramePr>
          <p:nvPr/>
        </p:nvGraphicFramePr>
        <p:xfrm>
          <a:off x="3479800" y="2044700"/>
          <a:ext cx="914400" cy="198438"/>
        </p:xfrm>
        <a:graphic>
          <a:graphicData uri="http://schemas.openxmlformats.org/presentationml/2006/ole">
            <mc:AlternateContent xmlns:mc="http://schemas.openxmlformats.org/markup-compatibility/2006">
              <mc:Choice xmlns:v="urn:schemas-microsoft-com:vml" Requires="v">
                <p:oleObj spid="_x0000_s3157" name="Equation" r:id="rId5" imgW="914400" imgH="198720" progId="Equation.DSMT4">
                  <p:embed/>
                </p:oleObj>
              </mc:Choice>
              <mc:Fallback>
                <p:oleObj name="Equation" r:id="rId5" imgW="914400" imgH="19872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9800" y="20447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 name="Object 8"/>
          <p:cNvGraphicFramePr>
            <a:graphicFrameLocks noChangeAspect="1"/>
          </p:cNvGraphicFramePr>
          <p:nvPr>
            <p:extLst>
              <p:ext uri="{D42A27DB-BD31-4B8C-83A1-F6EECF244321}">
                <p14:modId xmlns:p14="http://schemas.microsoft.com/office/powerpoint/2010/main" val="3239062916"/>
              </p:ext>
            </p:extLst>
          </p:nvPr>
        </p:nvGraphicFramePr>
        <p:xfrm>
          <a:off x="2474120" y="908720"/>
          <a:ext cx="357187" cy="301625"/>
        </p:xfrm>
        <a:graphic>
          <a:graphicData uri="http://schemas.openxmlformats.org/presentationml/2006/ole">
            <mc:AlternateContent xmlns:mc="http://schemas.openxmlformats.org/markup-compatibility/2006">
              <mc:Choice xmlns:v="urn:schemas-microsoft-com:vml" Requires="v">
                <p:oleObj spid="_x0000_s3158" name="Equation" r:id="rId7" imgW="253800" imgH="203040" progId="Equation.DSMT4">
                  <p:embed/>
                </p:oleObj>
              </mc:Choice>
              <mc:Fallback>
                <p:oleObj name="Equation" r:id="rId7" imgW="25380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4120" y="908720"/>
                        <a:ext cx="357187"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0" name="Object 11"/>
          <p:cNvGraphicFramePr>
            <a:graphicFrameLocks noChangeAspect="1"/>
          </p:cNvGraphicFramePr>
          <p:nvPr/>
        </p:nvGraphicFramePr>
        <p:xfrm>
          <a:off x="8001000" y="3500438"/>
          <a:ext cx="222250" cy="193675"/>
        </p:xfrm>
        <a:graphic>
          <a:graphicData uri="http://schemas.openxmlformats.org/presentationml/2006/ole">
            <mc:AlternateContent xmlns:mc="http://schemas.openxmlformats.org/markup-compatibility/2006">
              <mc:Choice xmlns:v="urn:schemas-microsoft-com:vml" Requires="v">
                <p:oleObj spid="_x0000_s3159" name="Equation" r:id="rId9" imgW="241200" imgH="203040" progId="Equation.DSMT4">
                  <p:embed/>
                </p:oleObj>
              </mc:Choice>
              <mc:Fallback>
                <p:oleObj name="Equation" r:id="rId9" imgW="241200" imgH="203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1000" y="3500438"/>
                        <a:ext cx="222250"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12"/>
          <p:cNvGraphicFramePr>
            <a:graphicFrameLocks noChangeAspect="1"/>
          </p:cNvGraphicFramePr>
          <p:nvPr/>
        </p:nvGraphicFramePr>
        <p:xfrm>
          <a:off x="6797675" y="3122613"/>
          <a:ext cx="211138" cy="193675"/>
        </p:xfrm>
        <a:graphic>
          <a:graphicData uri="http://schemas.openxmlformats.org/presentationml/2006/ole">
            <mc:AlternateContent xmlns:mc="http://schemas.openxmlformats.org/markup-compatibility/2006">
              <mc:Choice xmlns:v="urn:schemas-microsoft-com:vml" Requires="v">
                <p:oleObj spid="_x0000_s3160" name="Equation" r:id="rId11" imgW="228600" imgH="203040" progId="Equation.DSMT4">
                  <p:embed/>
                </p:oleObj>
              </mc:Choice>
              <mc:Fallback>
                <p:oleObj name="Equation" r:id="rId11" imgW="2286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97675" y="3122613"/>
                        <a:ext cx="211138" cy="19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112" name="Grupa 4111"/>
          <p:cNvGrpSpPr/>
          <p:nvPr/>
        </p:nvGrpSpPr>
        <p:grpSpPr>
          <a:xfrm>
            <a:off x="401638" y="1893888"/>
            <a:ext cx="8312150" cy="2695575"/>
            <a:chOff x="401638" y="1893888"/>
            <a:chExt cx="8312150" cy="2695575"/>
          </a:xfrm>
        </p:grpSpPr>
        <p:sp>
          <p:nvSpPr>
            <p:cNvPr id="3" name="AutoShape 11"/>
            <p:cNvSpPr>
              <a:spLocks noChangeAspect="1" noChangeArrowheads="1" noTextEdit="1"/>
            </p:cNvSpPr>
            <p:nvPr/>
          </p:nvSpPr>
          <p:spPr bwMode="auto">
            <a:xfrm>
              <a:off x="457200" y="1893888"/>
              <a:ext cx="8229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r-HR" sz="2000"/>
            </a:p>
          </p:txBody>
        </p:sp>
        <p:grpSp>
          <p:nvGrpSpPr>
            <p:cNvPr id="4" name="Group 15"/>
            <p:cNvGrpSpPr>
              <a:grpSpLocks/>
            </p:cNvGrpSpPr>
            <p:nvPr/>
          </p:nvGrpSpPr>
          <p:grpSpPr bwMode="auto">
            <a:xfrm>
              <a:off x="763588" y="3022607"/>
              <a:ext cx="7429500" cy="354014"/>
              <a:chOff x="481" y="1904"/>
              <a:chExt cx="4680" cy="223"/>
            </a:xfrm>
          </p:grpSpPr>
          <p:sp>
            <p:nvSpPr>
              <p:cNvPr id="4110" name="Line 13"/>
              <p:cNvSpPr>
                <a:spLocks noChangeShapeType="1"/>
              </p:cNvSpPr>
              <p:nvPr/>
            </p:nvSpPr>
            <p:spPr bwMode="auto">
              <a:xfrm>
                <a:off x="481" y="2127"/>
                <a:ext cx="4680" cy="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4111" name="Rectangle 14"/>
              <p:cNvSpPr>
                <a:spLocks noChangeArrowheads="1"/>
              </p:cNvSpPr>
              <p:nvPr/>
            </p:nvSpPr>
            <p:spPr bwMode="auto">
              <a:xfrm>
                <a:off x="2028" y="1904"/>
                <a:ext cx="3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dirty="0" smtClean="0">
                    <a:ln>
                      <a:noFill/>
                    </a:ln>
                    <a:solidFill>
                      <a:srgbClr val="000000"/>
                    </a:solidFill>
                    <a:effectLst/>
                    <a:latin typeface="Arial" pitchFamily="34" charset="0"/>
                    <a:cs typeface="Arial" pitchFamily="34" charset="0"/>
                  </a:rPr>
                  <a:t>29 m</a:t>
                </a:r>
                <a:endParaRPr kumimoji="0" lang="sr-Latn-RS" altLang="sr-Latn-R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 name="Group 18"/>
            <p:cNvGrpSpPr>
              <a:grpSpLocks/>
            </p:cNvGrpSpPr>
            <p:nvPr/>
          </p:nvGrpSpPr>
          <p:grpSpPr bwMode="auto">
            <a:xfrm>
              <a:off x="401638" y="2894013"/>
              <a:ext cx="538163" cy="482600"/>
              <a:chOff x="253" y="1823"/>
              <a:chExt cx="339" cy="304"/>
            </a:xfrm>
          </p:grpSpPr>
          <p:sp>
            <p:nvSpPr>
              <p:cNvPr id="4108" name="Line 16"/>
              <p:cNvSpPr>
                <a:spLocks noChangeShapeType="1"/>
              </p:cNvSpPr>
              <p:nvPr/>
            </p:nvSpPr>
            <p:spPr bwMode="auto">
              <a:xfrm flipH="1">
                <a:off x="481" y="1823"/>
                <a:ext cx="111" cy="304"/>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4109" name="Rectangle 17"/>
              <p:cNvSpPr>
                <a:spLocks noChangeArrowheads="1"/>
              </p:cNvSpPr>
              <p:nvPr/>
            </p:nvSpPr>
            <p:spPr bwMode="auto">
              <a:xfrm>
                <a:off x="253" y="1878"/>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dirty="0" smtClean="0">
                    <a:ln>
                      <a:noFill/>
                    </a:ln>
                    <a:solidFill>
                      <a:srgbClr val="000000"/>
                    </a:solidFill>
                    <a:effectLst/>
                    <a:latin typeface="Arial" pitchFamily="34" charset="0"/>
                    <a:cs typeface="Arial" pitchFamily="34" charset="0"/>
                  </a:rPr>
                  <a:t>8 m</a:t>
                </a:r>
                <a:endParaRPr kumimoji="0" lang="sr-Latn-RS" altLang="sr-Latn-R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6" name="Group 21"/>
            <p:cNvGrpSpPr>
              <a:grpSpLocks/>
            </p:cNvGrpSpPr>
            <p:nvPr/>
          </p:nvGrpSpPr>
          <p:grpSpPr bwMode="auto">
            <a:xfrm>
              <a:off x="939800" y="2835276"/>
              <a:ext cx="1069975" cy="541338"/>
              <a:chOff x="592" y="1786"/>
              <a:chExt cx="674" cy="341"/>
            </a:xfrm>
          </p:grpSpPr>
          <p:sp>
            <p:nvSpPr>
              <p:cNvPr id="4106" name="Line 19"/>
              <p:cNvSpPr>
                <a:spLocks noChangeShapeType="1"/>
              </p:cNvSpPr>
              <p:nvPr/>
            </p:nvSpPr>
            <p:spPr bwMode="auto">
              <a:xfrm>
                <a:off x="592" y="1823"/>
                <a:ext cx="674" cy="304"/>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4107" name="Rectangle 20"/>
              <p:cNvSpPr>
                <a:spLocks noChangeArrowheads="1"/>
              </p:cNvSpPr>
              <p:nvPr/>
            </p:nvSpPr>
            <p:spPr bwMode="auto">
              <a:xfrm>
                <a:off x="873" y="1786"/>
                <a:ext cx="3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smtClean="0">
                    <a:ln>
                      <a:noFill/>
                    </a:ln>
                    <a:solidFill>
                      <a:srgbClr val="000000"/>
                    </a:solidFill>
                    <a:effectLst/>
                    <a:latin typeface="Arial" pitchFamily="34" charset="0"/>
                    <a:cs typeface="Arial" pitchFamily="34" charset="0"/>
                  </a:rPr>
                  <a:t>15 m</a:t>
                </a:r>
                <a:endParaRPr kumimoji="0" lang="sr-Latn-RS" altLang="sr-Latn-RS" sz="20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7" name="Group 24"/>
            <p:cNvGrpSpPr>
              <a:grpSpLocks/>
            </p:cNvGrpSpPr>
            <p:nvPr/>
          </p:nvGrpSpPr>
          <p:grpSpPr bwMode="auto">
            <a:xfrm>
              <a:off x="1785938" y="3376613"/>
              <a:ext cx="1152526" cy="1071563"/>
              <a:chOff x="1125" y="2127"/>
              <a:chExt cx="726" cy="675"/>
            </a:xfrm>
          </p:grpSpPr>
          <p:sp>
            <p:nvSpPr>
              <p:cNvPr id="4096" name="Line 22"/>
              <p:cNvSpPr>
                <a:spLocks noChangeShapeType="1"/>
              </p:cNvSpPr>
              <p:nvPr/>
            </p:nvSpPr>
            <p:spPr bwMode="auto">
              <a:xfrm>
                <a:off x="1266" y="2127"/>
                <a:ext cx="585" cy="675"/>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4097" name="Rectangle 23"/>
              <p:cNvSpPr>
                <a:spLocks noChangeArrowheads="1"/>
              </p:cNvSpPr>
              <p:nvPr/>
            </p:nvSpPr>
            <p:spPr bwMode="auto">
              <a:xfrm>
                <a:off x="1125" y="2431"/>
                <a:ext cx="3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dirty="0" smtClean="0">
                    <a:ln>
                      <a:noFill/>
                    </a:ln>
                    <a:solidFill>
                      <a:srgbClr val="000000"/>
                    </a:solidFill>
                    <a:effectLst/>
                    <a:latin typeface="Arial" pitchFamily="34" charset="0"/>
                    <a:cs typeface="Arial" pitchFamily="34" charset="0"/>
                  </a:rPr>
                  <a:t>21 m</a:t>
                </a:r>
                <a:endParaRPr kumimoji="0" lang="sr-Latn-RS" altLang="sr-Latn-R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8" name="Group 27"/>
            <p:cNvGrpSpPr>
              <a:grpSpLocks/>
            </p:cNvGrpSpPr>
            <p:nvPr/>
          </p:nvGrpSpPr>
          <p:grpSpPr bwMode="auto">
            <a:xfrm>
              <a:off x="8193088" y="3376617"/>
              <a:ext cx="520700" cy="414338"/>
              <a:chOff x="5161" y="2127"/>
              <a:chExt cx="328" cy="261"/>
            </a:xfrm>
          </p:grpSpPr>
          <p:sp>
            <p:nvSpPr>
              <p:cNvPr id="30" name="Line 25"/>
              <p:cNvSpPr>
                <a:spLocks noChangeShapeType="1"/>
              </p:cNvSpPr>
              <p:nvPr/>
            </p:nvSpPr>
            <p:spPr bwMode="auto">
              <a:xfrm>
                <a:off x="5161" y="2127"/>
                <a:ext cx="0" cy="26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31" name="Rectangle 26"/>
              <p:cNvSpPr>
                <a:spLocks noChangeArrowheads="1"/>
              </p:cNvSpPr>
              <p:nvPr/>
            </p:nvSpPr>
            <p:spPr bwMode="auto">
              <a:xfrm>
                <a:off x="5220" y="2194"/>
                <a:ext cx="26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dirty="0" smtClean="0">
                    <a:ln>
                      <a:noFill/>
                    </a:ln>
                    <a:solidFill>
                      <a:srgbClr val="000000"/>
                    </a:solidFill>
                    <a:effectLst/>
                    <a:latin typeface="Arial" pitchFamily="34" charset="0"/>
                    <a:cs typeface="Arial" pitchFamily="34" charset="0"/>
                  </a:rPr>
                  <a:t>3 m</a:t>
                </a:r>
                <a:endParaRPr kumimoji="0" lang="sr-Latn-RS" altLang="sr-Latn-RS" sz="20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9" name="Group 30"/>
            <p:cNvGrpSpPr>
              <a:grpSpLocks/>
            </p:cNvGrpSpPr>
            <p:nvPr/>
          </p:nvGrpSpPr>
          <p:grpSpPr bwMode="auto">
            <a:xfrm>
              <a:off x="3940178" y="2035176"/>
              <a:ext cx="960438" cy="1341438"/>
              <a:chOff x="2482" y="1282"/>
              <a:chExt cx="605" cy="845"/>
            </a:xfrm>
          </p:grpSpPr>
          <p:sp>
            <p:nvSpPr>
              <p:cNvPr id="28" name="Line 28"/>
              <p:cNvSpPr>
                <a:spLocks noChangeShapeType="1"/>
              </p:cNvSpPr>
              <p:nvPr/>
            </p:nvSpPr>
            <p:spPr bwMode="auto">
              <a:xfrm flipH="1">
                <a:off x="2643" y="1282"/>
                <a:ext cx="444" cy="845"/>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29" name="Rectangle 29"/>
              <p:cNvSpPr>
                <a:spLocks noChangeArrowheads="1"/>
              </p:cNvSpPr>
              <p:nvPr/>
            </p:nvSpPr>
            <p:spPr bwMode="auto">
              <a:xfrm>
                <a:off x="2482" y="1579"/>
                <a:ext cx="35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dirty="0" smtClean="0">
                    <a:ln>
                      <a:noFill/>
                    </a:ln>
                    <a:solidFill>
                      <a:srgbClr val="000000"/>
                    </a:solidFill>
                    <a:effectLst/>
                    <a:latin typeface="Arial" pitchFamily="34" charset="0"/>
                    <a:cs typeface="Arial" pitchFamily="34" charset="0"/>
                  </a:rPr>
                  <a:t>25 m</a:t>
                </a:r>
                <a:endParaRPr kumimoji="0" lang="sr-Latn-RS" altLang="sr-Latn-R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 name="Line 31"/>
            <p:cNvSpPr>
              <a:spLocks noChangeShapeType="1"/>
            </p:cNvSpPr>
            <p:nvPr/>
          </p:nvSpPr>
          <p:spPr bwMode="auto">
            <a:xfrm flipH="1">
              <a:off x="2938463" y="3376613"/>
              <a:ext cx="1257300" cy="1071563"/>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1" name="Line 32"/>
            <p:cNvSpPr>
              <a:spLocks noChangeShapeType="1"/>
            </p:cNvSpPr>
            <p:nvPr/>
          </p:nvSpPr>
          <p:spPr bwMode="auto">
            <a:xfrm>
              <a:off x="7464425" y="3376613"/>
              <a:ext cx="728663" cy="41275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2" name="Line 33"/>
            <p:cNvSpPr>
              <a:spLocks noChangeShapeType="1"/>
            </p:cNvSpPr>
            <p:nvPr/>
          </p:nvSpPr>
          <p:spPr bwMode="auto">
            <a:xfrm>
              <a:off x="4900613" y="2035176"/>
              <a:ext cx="2563813" cy="1341438"/>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3" name="Line 34"/>
            <p:cNvSpPr>
              <a:spLocks noChangeShapeType="1"/>
            </p:cNvSpPr>
            <p:nvPr/>
          </p:nvSpPr>
          <p:spPr bwMode="auto">
            <a:xfrm>
              <a:off x="4195763" y="3376613"/>
              <a:ext cx="3268663" cy="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4" name="Line 35"/>
            <p:cNvSpPr>
              <a:spLocks noChangeShapeType="1"/>
            </p:cNvSpPr>
            <p:nvPr/>
          </p:nvSpPr>
          <p:spPr bwMode="auto">
            <a:xfrm>
              <a:off x="903288" y="3000376"/>
              <a:ext cx="119063" cy="47625"/>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5" name="Line 36"/>
            <p:cNvSpPr>
              <a:spLocks noChangeShapeType="1"/>
            </p:cNvSpPr>
            <p:nvPr/>
          </p:nvSpPr>
          <p:spPr bwMode="auto">
            <a:xfrm flipH="1">
              <a:off x="1022350" y="2952751"/>
              <a:ext cx="46038" cy="9525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6" name="Line 37"/>
            <p:cNvSpPr>
              <a:spLocks noChangeShapeType="1"/>
            </p:cNvSpPr>
            <p:nvPr/>
          </p:nvSpPr>
          <p:spPr bwMode="auto">
            <a:xfrm flipH="1">
              <a:off x="2855913" y="4248151"/>
              <a:ext cx="128588" cy="93663"/>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7" name="Line 38"/>
            <p:cNvSpPr>
              <a:spLocks noChangeShapeType="1"/>
            </p:cNvSpPr>
            <p:nvPr/>
          </p:nvSpPr>
          <p:spPr bwMode="auto">
            <a:xfrm>
              <a:off x="2984500" y="4248151"/>
              <a:ext cx="71438" cy="93663"/>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8" name="Line 39"/>
            <p:cNvSpPr>
              <a:spLocks noChangeShapeType="1"/>
            </p:cNvSpPr>
            <p:nvPr/>
          </p:nvSpPr>
          <p:spPr bwMode="auto">
            <a:xfrm>
              <a:off x="4819650" y="2187576"/>
              <a:ext cx="152400" cy="8255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19" name="Line 40"/>
            <p:cNvSpPr>
              <a:spLocks noChangeShapeType="1"/>
            </p:cNvSpPr>
            <p:nvPr/>
          </p:nvSpPr>
          <p:spPr bwMode="auto">
            <a:xfrm flipH="1">
              <a:off x="4972050" y="2117726"/>
              <a:ext cx="82550" cy="15240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20" name="Line 41"/>
            <p:cNvSpPr>
              <a:spLocks noChangeShapeType="1"/>
            </p:cNvSpPr>
            <p:nvPr/>
          </p:nvSpPr>
          <p:spPr bwMode="auto">
            <a:xfrm>
              <a:off x="8086725" y="3376613"/>
              <a:ext cx="0" cy="106363"/>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sp>
          <p:nvSpPr>
            <p:cNvPr id="21" name="Line 42"/>
            <p:cNvSpPr>
              <a:spLocks noChangeShapeType="1"/>
            </p:cNvSpPr>
            <p:nvPr/>
          </p:nvSpPr>
          <p:spPr bwMode="auto">
            <a:xfrm>
              <a:off x="8086725" y="3482976"/>
              <a:ext cx="106363" cy="0"/>
            </a:xfrm>
            <a:prstGeom prst="line">
              <a:avLst/>
            </a:prstGeom>
            <a:noFill/>
            <a:ln w="12700">
              <a:solidFill>
                <a:srgbClr val="00008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hr-HR" sz="2000"/>
            </a:p>
          </p:txBody>
        </p:sp>
        <p:grpSp>
          <p:nvGrpSpPr>
            <p:cNvPr id="22" name="Group 45"/>
            <p:cNvGrpSpPr>
              <a:grpSpLocks/>
            </p:cNvGrpSpPr>
            <p:nvPr/>
          </p:nvGrpSpPr>
          <p:grpSpPr bwMode="auto">
            <a:xfrm>
              <a:off x="657223" y="3352804"/>
              <a:ext cx="171450" cy="390526"/>
              <a:chOff x="414" y="2112"/>
              <a:chExt cx="108" cy="246"/>
            </a:xfrm>
          </p:grpSpPr>
          <p:sp>
            <p:nvSpPr>
              <p:cNvPr id="26" name="Oval 43"/>
              <p:cNvSpPr>
                <a:spLocks noChangeArrowheads="1"/>
              </p:cNvSpPr>
              <p:nvPr/>
            </p:nvSpPr>
            <p:spPr bwMode="auto">
              <a:xfrm>
                <a:off x="466" y="2112"/>
                <a:ext cx="29" cy="3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r-HR" sz="2000"/>
              </a:p>
            </p:txBody>
          </p:sp>
          <p:sp>
            <p:nvSpPr>
              <p:cNvPr id="27" name="Rectangle 44"/>
              <p:cNvSpPr>
                <a:spLocks noChangeArrowheads="1"/>
              </p:cNvSpPr>
              <p:nvPr/>
            </p:nvSpPr>
            <p:spPr bwMode="auto">
              <a:xfrm>
                <a:off x="414" y="2164"/>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smtClean="0">
                    <a:ln>
                      <a:noFill/>
                    </a:ln>
                    <a:solidFill>
                      <a:srgbClr val="000000"/>
                    </a:solidFill>
                    <a:effectLst/>
                    <a:latin typeface="Arial" pitchFamily="34" charset="0"/>
                    <a:cs typeface="Arial" pitchFamily="34" charset="0"/>
                  </a:rPr>
                  <a:t>A</a:t>
                </a:r>
                <a:endParaRPr kumimoji="0" lang="sr-Latn-RS" altLang="sr-Latn-RS" sz="20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3" name="Group 48"/>
            <p:cNvGrpSpPr>
              <a:grpSpLocks/>
            </p:cNvGrpSpPr>
            <p:nvPr/>
          </p:nvGrpSpPr>
          <p:grpSpPr bwMode="auto">
            <a:xfrm>
              <a:off x="8169262" y="3211515"/>
              <a:ext cx="288925" cy="307976"/>
              <a:chOff x="5146" y="2023"/>
              <a:chExt cx="182" cy="194"/>
            </a:xfrm>
          </p:grpSpPr>
          <p:sp>
            <p:nvSpPr>
              <p:cNvPr id="24" name="Oval 46"/>
              <p:cNvSpPr>
                <a:spLocks noChangeArrowheads="1"/>
              </p:cNvSpPr>
              <p:nvPr/>
            </p:nvSpPr>
            <p:spPr bwMode="auto">
              <a:xfrm>
                <a:off x="5146" y="2112"/>
                <a:ext cx="30" cy="3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hr-HR" sz="2000"/>
              </a:p>
            </p:txBody>
          </p:sp>
          <p:sp>
            <p:nvSpPr>
              <p:cNvPr id="25" name="Rectangle 47"/>
              <p:cNvSpPr>
                <a:spLocks noChangeArrowheads="1"/>
              </p:cNvSpPr>
              <p:nvPr/>
            </p:nvSpPr>
            <p:spPr bwMode="auto">
              <a:xfrm>
                <a:off x="5220" y="2023"/>
                <a:ext cx="10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altLang="sr-Latn-RS" sz="2000" b="0" i="0" u="none" strike="noStrike" cap="none" normalizeH="0" baseline="0" smtClean="0">
                    <a:ln>
                      <a:noFill/>
                    </a:ln>
                    <a:solidFill>
                      <a:srgbClr val="000000"/>
                    </a:solidFill>
                    <a:effectLst/>
                    <a:latin typeface="Arial" pitchFamily="34" charset="0"/>
                    <a:cs typeface="Arial" pitchFamily="34" charset="0"/>
                  </a:rPr>
                  <a:t>B</a:t>
                </a:r>
                <a:endParaRPr kumimoji="0" lang="sr-Latn-RS" altLang="sr-Latn-RS" sz="2000" b="0" i="0" u="none" strike="noStrike" cap="none" normalizeH="0" baseline="0" smtClean="0">
                  <a:ln>
                    <a:noFill/>
                  </a:ln>
                  <a:solidFill>
                    <a:schemeClr val="tx1"/>
                  </a:solidFill>
                  <a:effectLst/>
                  <a:latin typeface="Arial" pitchFamily="34" charset="0"/>
                  <a:cs typeface="Arial" pitchFamily="34" charset="0"/>
                </a:endParaRPr>
              </a:p>
            </p:txBody>
          </p:sp>
        </p:grpSp>
      </p:grpSp>
    </p:spTree>
    <p:extLst>
      <p:ext uri="{BB962C8B-B14F-4D97-AF65-F5344CB8AC3E}">
        <p14:creationId xmlns:p14="http://schemas.microsoft.com/office/powerpoint/2010/main" val="1660189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3" descr="Untitl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69275">
            <a:off x="1304925" y="2500313"/>
            <a:ext cx="7164388"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1"/>
          <p:cNvSpPr>
            <a:spLocks noGrp="1"/>
          </p:cNvSpPr>
          <p:nvPr>
            <p:ph type="title"/>
          </p:nvPr>
        </p:nvSpPr>
        <p:spPr>
          <a:xfrm>
            <a:off x="214313" y="274638"/>
            <a:ext cx="8786812" cy="1641475"/>
          </a:xfrm>
        </p:spPr>
        <p:txBody>
          <a:bodyPr/>
          <a:lstStyle/>
          <a:p>
            <a:pPr algn="l" eaLnBrk="1" hangingPunct="1"/>
            <a:r>
              <a:rPr lang="hr-HR" sz="2400" smtClean="0">
                <a:latin typeface="Times New Roman" pitchFamily="18" charset="0"/>
                <a:cs typeface="Times New Roman" pitchFamily="18" charset="0"/>
              </a:rPr>
              <a:t>ZADATAK.</a:t>
            </a:r>
            <a:r>
              <a:rPr lang="hr-HR" sz="1600" smtClean="0">
                <a:latin typeface="Times New Roman" pitchFamily="18" charset="0"/>
                <a:cs typeface="Times New Roman" pitchFamily="18" charset="0"/>
              </a:rPr>
              <a:t/>
            </a:r>
            <a:br>
              <a:rPr lang="hr-HR" sz="1600" smtClean="0">
                <a:latin typeface="Times New Roman" pitchFamily="18" charset="0"/>
                <a:cs typeface="Times New Roman" pitchFamily="18" charset="0"/>
              </a:rPr>
            </a:br>
            <a:r>
              <a:rPr lang="hr-HR" sz="2100" smtClean="0">
                <a:latin typeface="Times New Roman" pitchFamily="18" charset="0"/>
                <a:cs typeface="Times New Roman" pitchFamily="18" charset="0"/>
              </a:rPr>
              <a:t>Jerko je svojoj unuci Miri složio šator. Može li Mira koja je visoka 1</a:t>
            </a:r>
            <a:r>
              <a:rPr lang="hr-HR" sz="2100" i="1" smtClean="0">
                <a:latin typeface="Times New Roman" pitchFamily="18" charset="0"/>
                <a:cs typeface="Times New Roman" pitchFamily="18" charset="0"/>
              </a:rPr>
              <a:t> m </a:t>
            </a:r>
            <a:r>
              <a:rPr lang="hr-HR" sz="2100" smtClean="0">
                <a:latin typeface="Times New Roman" pitchFamily="18" charset="0"/>
                <a:cs typeface="Times New Roman" pitchFamily="18" charset="0"/>
              </a:rPr>
              <a:t>bez saginjanja ući u šator</a:t>
            </a:r>
            <a:r>
              <a:rPr lang="en-US" sz="2100" smtClean="0">
                <a:latin typeface="Times New Roman" pitchFamily="18" charset="0"/>
                <a:cs typeface="Times New Roman" pitchFamily="18" charset="0"/>
              </a:rPr>
              <a:t>, ako su zadane mjere na slici. </a:t>
            </a:r>
            <a:endParaRPr lang="hr-HR" sz="2100" smtClean="0">
              <a:solidFill>
                <a:srgbClr val="002060"/>
              </a:solidFill>
              <a:latin typeface="Times New Roman" pitchFamily="18" charset="0"/>
              <a:cs typeface="Times New Roman" pitchFamily="18" charset="0"/>
            </a:endParaRPr>
          </a:p>
        </p:txBody>
      </p:sp>
      <p:cxnSp>
        <p:nvCxnSpPr>
          <p:cNvPr id="6" name="Straight Arrow Connector 5"/>
          <p:cNvCxnSpPr/>
          <p:nvPr/>
        </p:nvCxnSpPr>
        <p:spPr>
          <a:xfrm>
            <a:off x="1285875" y="5857875"/>
            <a:ext cx="2857500" cy="142875"/>
          </a:xfrm>
          <a:prstGeom prst="straightConnector1">
            <a:avLst/>
          </a:prstGeom>
          <a:ln w="25400"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64344" y="3393281"/>
            <a:ext cx="2428875" cy="1357313"/>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2321719" y="3393282"/>
            <a:ext cx="2857500" cy="1643062"/>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3074" name="Object 5"/>
          <p:cNvGraphicFramePr>
            <a:graphicFrameLocks noChangeAspect="1"/>
          </p:cNvGraphicFramePr>
          <p:nvPr/>
        </p:nvGraphicFramePr>
        <p:xfrm>
          <a:off x="2576513" y="2571750"/>
          <a:ext cx="280987" cy="300038"/>
        </p:xfrm>
        <a:graphic>
          <a:graphicData uri="http://schemas.openxmlformats.org/presentationml/2006/ole">
            <mc:AlternateContent xmlns:mc="http://schemas.openxmlformats.org/markup-compatibility/2006">
              <mc:Choice xmlns:v="urn:schemas-microsoft-com:vml" Requires="v">
                <p:oleObj spid="_x0000_s4170" name="Equation" r:id="rId5" imgW="164880" imgH="164880" progId="Equation.DSMT4">
                  <p:embed/>
                </p:oleObj>
              </mc:Choice>
              <mc:Fallback>
                <p:oleObj name="Equation" r:id="rId5" imgW="16488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6513" y="2571750"/>
                        <a:ext cx="280987"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6"/>
          <p:cNvGraphicFramePr>
            <a:graphicFrameLocks noChangeAspect="1"/>
          </p:cNvGraphicFramePr>
          <p:nvPr/>
        </p:nvGraphicFramePr>
        <p:xfrm>
          <a:off x="3929063" y="5500688"/>
          <a:ext cx="228600" cy="285750"/>
        </p:xfrm>
        <a:graphic>
          <a:graphicData uri="http://schemas.openxmlformats.org/presentationml/2006/ole">
            <mc:AlternateContent xmlns:mc="http://schemas.openxmlformats.org/markup-compatibility/2006">
              <mc:Choice xmlns:v="urn:schemas-microsoft-com:vml" Requires="v">
                <p:oleObj spid="_x0000_s4171" name="Equation" r:id="rId7" imgW="152280" imgH="177480" progId="Equation.DSMT4">
                  <p:embed/>
                </p:oleObj>
              </mc:Choice>
              <mc:Fallback>
                <p:oleObj name="Equation" r:id="rId7" imgW="152280" imgH="177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9063" y="5500688"/>
                        <a:ext cx="228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7"/>
          <p:cNvGraphicFramePr>
            <a:graphicFrameLocks noChangeAspect="1"/>
          </p:cNvGraphicFramePr>
          <p:nvPr/>
        </p:nvGraphicFramePr>
        <p:xfrm>
          <a:off x="1143000" y="5357813"/>
          <a:ext cx="236538" cy="276225"/>
        </p:xfrm>
        <a:graphic>
          <a:graphicData uri="http://schemas.openxmlformats.org/presentationml/2006/ole">
            <mc:AlternateContent xmlns:mc="http://schemas.openxmlformats.org/markup-compatibility/2006">
              <mc:Choice xmlns:v="urn:schemas-microsoft-com:vml" Requires="v">
                <p:oleObj spid="_x0000_s4172" name="Equation" r:id="rId9" imgW="152280" imgH="164880" progId="Equation.DSMT4">
                  <p:embed/>
                </p:oleObj>
              </mc:Choice>
              <mc:Fallback>
                <p:oleObj name="Equation" r:id="rId9" imgW="15228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357813"/>
                        <a:ext cx="236538"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11"/>
          <p:cNvGraphicFramePr>
            <a:graphicFrameLocks noChangeAspect="1"/>
          </p:cNvGraphicFramePr>
          <p:nvPr/>
        </p:nvGraphicFramePr>
        <p:xfrm>
          <a:off x="2643188" y="5500688"/>
          <a:ext cx="285750" cy="261937"/>
        </p:xfrm>
        <a:graphic>
          <a:graphicData uri="http://schemas.openxmlformats.org/presentationml/2006/ole">
            <mc:AlternateContent xmlns:mc="http://schemas.openxmlformats.org/markup-compatibility/2006">
              <mc:Choice xmlns:v="urn:schemas-microsoft-com:vml" Requires="v">
                <p:oleObj spid="_x0000_s4173" name="Equation" r:id="rId11" imgW="164880" imgH="164880" progId="Equation.DSMT4">
                  <p:embed/>
                </p:oleObj>
              </mc:Choice>
              <mc:Fallback>
                <p:oleObj name="Equation" r:id="rId11" imgW="16488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3188" y="5500688"/>
                        <a:ext cx="285750"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9"/>
          <p:cNvGraphicFramePr>
            <a:graphicFrameLocks noChangeAspect="1"/>
          </p:cNvGraphicFramePr>
          <p:nvPr/>
        </p:nvGraphicFramePr>
        <p:xfrm>
          <a:off x="2357438" y="4572000"/>
          <a:ext cx="642937" cy="322263"/>
        </p:xfrm>
        <a:graphic>
          <a:graphicData uri="http://schemas.openxmlformats.org/presentationml/2006/ole">
            <mc:AlternateContent xmlns:mc="http://schemas.openxmlformats.org/markup-compatibility/2006">
              <mc:Choice xmlns:v="urn:schemas-microsoft-com:vml" Requires="v">
                <p:oleObj spid="_x0000_s4174" name="Equation" r:id="rId13" imgW="507960" imgH="253800" progId="Equation.DSMT4">
                  <p:embed/>
                </p:oleObj>
              </mc:Choice>
              <mc:Fallback>
                <p:oleObj name="Equation" r:id="rId13" imgW="507960" imgH="253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57438" y="4572000"/>
                        <a:ext cx="642937"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2"/>
          <p:cNvGraphicFramePr>
            <a:graphicFrameLocks noChangeAspect="1"/>
          </p:cNvGraphicFramePr>
          <p:nvPr/>
        </p:nvGraphicFramePr>
        <p:xfrm>
          <a:off x="962025" y="3657600"/>
          <a:ext cx="593725" cy="296863"/>
        </p:xfrm>
        <a:graphic>
          <a:graphicData uri="http://schemas.openxmlformats.org/presentationml/2006/ole">
            <mc:AlternateContent xmlns:mc="http://schemas.openxmlformats.org/markup-compatibility/2006">
              <mc:Choice xmlns:v="urn:schemas-microsoft-com:vml" Requires="v">
                <p:oleObj spid="_x0000_s4175" name="Equation" r:id="rId15" imgW="457200" imgH="228600" progId="Equation.DSMT4">
                  <p:embed/>
                </p:oleObj>
              </mc:Choice>
              <mc:Fallback>
                <p:oleObj name="Equation" r:id="rId15" imgW="4572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62025" y="3657600"/>
                        <a:ext cx="593725" cy="29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3"/>
          <p:cNvGraphicFramePr>
            <a:graphicFrameLocks noChangeAspect="1"/>
          </p:cNvGraphicFramePr>
          <p:nvPr/>
        </p:nvGraphicFramePr>
        <p:xfrm>
          <a:off x="2357438" y="6000750"/>
          <a:ext cx="571500" cy="285750"/>
        </p:xfrm>
        <a:graphic>
          <a:graphicData uri="http://schemas.openxmlformats.org/presentationml/2006/ole">
            <mc:AlternateContent xmlns:mc="http://schemas.openxmlformats.org/markup-compatibility/2006">
              <mc:Choice xmlns:v="urn:schemas-microsoft-com:vml" Requires="v">
                <p:oleObj spid="_x0000_s4176" name="Equation" r:id="rId17" imgW="457200" imgH="228600" progId="Equation.DSMT4">
                  <p:embed/>
                </p:oleObj>
              </mc:Choice>
              <mc:Fallback>
                <p:oleObj name="Equation" r:id="rId17" imgW="4572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57438" y="6000750"/>
                        <a:ext cx="571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1" name="Object 18"/>
          <p:cNvGraphicFramePr>
            <a:graphicFrameLocks noChangeAspect="1"/>
          </p:cNvGraphicFramePr>
          <p:nvPr/>
        </p:nvGraphicFramePr>
        <p:xfrm>
          <a:off x="3897313" y="3832225"/>
          <a:ext cx="638175" cy="319088"/>
        </p:xfrm>
        <a:graphic>
          <a:graphicData uri="http://schemas.openxmlformats.org/presentationml/2006/ole">
            <mc:AlternateContent xmlns:mc="http://schemas.openxmlformats.org/markup-compatibility/2006">
              <mc:Choice xmlns:v="urn:schemas-microsoft-com:vml" Requires="v">
                <p:oleObj spid="_x0000_s4177" name="Equation" r:id="rId19" imgW="457200" imgH="228600" progId="Equation.DSMT4">
                  <p:embed/>
                </p:oleObj>
              </mc:Choice>
              <mc:Fallback>
                <p:oleObj name="Equation" r:id="rId19" imgW="45720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897313" y="3832225"/>
                        <a:ext cx="63817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2195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Content Placeholder 2"/>
          <p:cNvSpPr>
            <a:spLocks noGrp="1"/>
          </p:cNvSpPr>
          <p:nvPr>
            <p:ph idx="1"/>
          </p:nvPr>
        </p:nvSpPr>
        <p:spPr>
          <a:xfrm>
            <a:off x="357188" y="374650"/>
            <a:ext cx="8229600" cy="5768975"/>
          </a:xfrm>
        </p:spPr>
        <p:txBody>
          <a:bodyPr/>
          <a:lstStyle/>
          <a:p>
            <a:pPr eaLnBrk="1" hangingPunct="1">
              <a:buFont typeface="Arial" charset="0"/>
              <a:buNone/>
            </a:pPr>
            <a:r>
              <a:rPr lang="hr-HR" sz="2200" b="1" smtClean="0">
                <a:latin typeface="Times New Roman" pitchFamily="18" charset="0"/>
                <a:cs typeface="Times New Roman" pitchFamily="18" charset="0"/>
              </a:rPr>
              <a:t>Zadatak 1. </a:t>
            </a:r>
          </a:p>
          <a:p>
            <a:pPr eaLnBrk="1" hangingPunct="1">
              <a:buFont typeface="Arial" charset="0"/>
              <a:buNone/>
            </a:pPr>
            <a:r>
              <a:rPr lang="hr-HR" sz="2200" smtClean="0">
                <a:latin typeface="Times New Roman" pitchFamily="18" charset="0"/>
                <a:cs typeface="Times New Roman" pitchFamily="18" charset="0"/>
              </a:rPr>
              <a:t>Izračunaj visinu krova kuće na slici.</a:t>
            </a:r>
          </a:p>
        </p:txBody>
      </p:sp>
      <p:pic>
        <p:nvPicPr>
          <p:cNvPr id="617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14563"/>
            <a:ext cx="14859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 descr="C:\Users\Ivana\AppData\Local\Microsoft\Windows\Temporary Internet Files\Content.IE5\6X3BCB1Y\MC900437928[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775" y="714375"/>
            <a:ext cx="42132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a:off x="5214938" y="3429000"/>
            <a:ext cx="2143125" cy="1588"/>
          </a:xfrm>
          <a:prstGeom prst="straightConnector1">
            <a:avLst/>
          </a:prstGeom>
          <a:ln w="158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680744" y="1250157"/>
            <a:ext cx="1571625" cy="1214437"/>
          </a:xfrm>
          <a:prstGeom prst="straightConnector1">
            <a:avLst/>
          </a:prstGeom>
          <a:ln w="15875" cmpd="sng">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5122" name="Object 5"/>
          <p:cNvGraphicFramePr>
            <a:graphicFrameLocks noChangeAspect="1"/>
          </p:cNvGraphicFramePr>
          <p:nvPr/>
        </p:nvGraphicFramePr>
        <p:xfrm>
          <a:off x="6199188" y="3517900"/>
          <a:ext cx="658812" cy="339725"/>
        </p:xfrm>
        <a:graphic>
          <a:graphicData uri="http://schemas.openxmlformats.org/presentationml/2006/ole">
            <mc:AlternateContent xmlns:mc="http://schemas.openxmlformats.org/markup-compatibility/2006">
              <mc:Choice xmlns:v="urn:schemas-microsoft-com:vml" Requires="v">
                <p:oleObj spid="_x0000_s5203" name="Equation" r:id="rId5" imgW="355320" imgH="228600" progId="Equation.DSMT4">
                  <p:embed/>
                </p:oleObj>
              </mc:Choice>
              <mc:Fallback>
                <p:oleObj name="Equation" r:id="rId5" imgW="3553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9188" y="3517900"/>
                        <a:ext cx="6588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6"/>
          <p:cNvGraphicFramePr>
            <a:graphicFrameLocks noChangeAspect="1"/>
          </p:cNvGraphicFramePr>
          <p:nvPr/>
        </p:nvGraphicFramePr>
        <p:xfrm>
          <a:off x="4716463" y="1428750"/>
          <a:ext cx="658812" cy="339725"/>
        </p:xfrm>
        <a:graphic>
          <a:graphicData uri="http://schemas.openxmlformats.org/presentationml/2006/ole">
            <mc:AlternateContent xmlns:mc="http://schemas.openxmlformats.org/markup-compatibility/2006">
              <mc:Choice xmlns:v="urn:schemas-microsoft-com:vml" Requires="v">
                <p:oleObj spid="_x0000_s5204" name="Equation" r:id="rId7" imgW="355320" imgH="228600" progId="Equation.DSMT4">
                  <p:embed/>
                </p:oleObj>
              </mc:Choice>
              <mc:Fallback>
                <p:oleObj name="Equation" r:id="rId7" imgW="35532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1428750"/>
                        <a:ext cx="6588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63" name="TextBox 16"/>
          <p:cNvSpPr txBox="1">
            <a:spLocks noChangeArrowheads="1"/>
          </p:cNvSpPr>
          <p:nvPr/>
        </p:nvSpPr>
        <p:spPr bwMode="auto">
          <a:xfrm>
            <a:off x="357188" y="1357313"/>
            <a:ext cx="3286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r-HR" b="1">
                <a:latin typeface="Times New Roman" pitchFamily="18" charset="0"/>
                <a:cs typeface="Times New Roman" pitchFamily="18" charset="0"/>
              </a:rPr>
              <a:t>Rješenje:</a:t>
            </a:r>
          </a:p>
        </p:txBody>
      </p:sp>
      <p:graphicFrame>
        <p:nvGraphicFramePr>
          <p:cNvPr id="4" name="Object 12"/>
          <p:cNvGraphicFramePr>
            <a:graphicFrameLocks noChangeAspect="1"/>
          </p:cNvGraphicFramePr>
          <p:nvPr/>
        </p:nvGraphicFramePr>
        <p:xfrm>
          <a:off x="2555875" y="3000375"/>
          <a:ext cx="4173538" cy="3457575"/>
        </p:xfrm>
        <a:graphic>
          <a:graphicData uri="http://schemas.openxmlformats.org/presentationml/2006/ole">
            <mc:AlternateContent xmlns:mc="http://schemas.openxmlformats.org/markup-compatibility/2006">
              <mc:Choice xmlns:v="urn:schemas-microsoft-com:vml" Requires="v">
                <p:oleObj spid="_x0000_s5205" name="Equation" r:id="rId9" imgW="3301920" imgH="2654280" progId="Equation.DSMT4">
                  <p:embed/>
                </p:oleObj>
              </mc:Choice>
              <mc:Fallback>
                <p:oleObj name="Equation" r:id="rId9" imgW="3301920" imgH="2654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3000375"/>
                        <a:ext cx="4173538" cy="345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34"/>
          <p:cNvGraphicFramePr>
            <a:graphicFrameLocks noChangeAspect="1"/>
          </p:cNvGraphicFramePr>
          <p:nvPr/>
        </p:nvGraphicFramePr>
        <p:xfrm>
          <a:off x="642938" y="3214688"/>
          <a:ext cx="331787" cy="268287"/>
        </p:xfrm>
        <a:graphic>
          <a:graphicData uri="http://schemas.openxmlformats.org/presentationml/2006/ole">
            <mc:AlternateContent xmlns:mc="http://schemas.openxmlformats.org/markup-compatibility/2006">
              <mc:Choice xmlns:v="urn:schemas-microsoft-com:vml" Requires="v">
                <p:oleObj spid="_x0000_s5206" name="Equation" r:id="rId11" imgW="266400" imgH="203040" progId="Equation.DSMT4">
                  <p:embed/>
                </p:oleObj>
              </mc:Choice>
              <mc:Fallback>
                <p:oleObj name="Equation" r:id="rId11" imgW="26640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938" y="3214688"/>
                        <a:ext cx="331787"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35"/>
          <p:cNvGraphicFramePr>
            <a:graphicFrameLocks noChangeAspect="1"/>
          </p:cNvGraphicFramePr>
          <p:nvPr/>
        </p:nvGraphicFramePr>
        <p:xfrm>
          <a:off x="1143000" y="4357688"/>
          <a:ext cx="306388" cy="249237"/>
        </p:xfrm>
        <a:graphic>
          <a:graphicData uri="http://schemas.openxmlformats.org/presentationml/2006/ole">
            <mc:AlternateContent xmlns:mc="http://schemas.openxmlformats.org/markup-compatibility/2006">
              <mc:Choice xmlns:v="urn:schemas-microsoft-com:vml" Requires="v">
                <p:oleObj spid="_x0000_s5207" name="Equation" r:id="rId13" imgW="266400" imgH="203040" progId="Equation.DSMT4">
                  <p:embed/>
                </p:oleObj>
              </mc:Choice>
              <mc:Fallback>
                <p:oleObj name="Equation" r:id="rId13" imgW="26640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3000" y="4357688"/>
                        <a:ext cx="306388"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36"/>
          <p:cNvGraphicFramePr>
            <a:graphicFrameLocks noChangeAspect="1"/>
          </p:cNvGraphicFramePr>
          <p:nvPr/>
        </p:nvGraphicFramePr>
        <p:xfrm>
          <a:off x="1687513" y="3175000"/>
          <a:ext cx="312737" cy="254000"/>
        </p:xfrm>
        <a:graphic>
          <a:graphicData uri="http://schemas.openxmlformats.org/presentationml/2006/ole">
            <mc:AlternateContent xmlns:mc="http://schemas.openxmlformats.org/markup-compatibility/2006">
              <mc:Choice xmlns:v="urn:schemas-microsoft-com:vml" Requires="v">
                <p:oleObj spid="_x0000_s5208" name="Equation" r:id="rId15" imgW="266400" imgH="203040" progId="Equation.DSMT4">
                  <p:embed/>
                </p:oleObj>
              </mc:Choice>
              <mc:Fallback>
                <p:oleObj name="Equation" r:id="rId15" imgW="26640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87513" y="3175000"/>
                        <a:ext cx="312737"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9"/>
          <p:cNvGraphicFramePr>
            <a:graphicFrameLocks noChangeAspect="1"/>
          </p:cNvGraphicFramePr>
          <p:nvPr/>
        </p:nvGraphicFramePr>
        <p:xfrm>
          <a:off x="928688" y="4071938"/>
          <a:ext cx="300037" cy="254000"/>
        </p:xfrm>
        <a:graphic>
          <a:graphicData uri="http://schemas.openxmlformats.org/presentationml/2006/ole">
            <mc:AlternateContent xmlns:mc="http://schemas.openxmlformats.org/markup-compatibility/2006">
              <mc:Choice xmlns:v="urn:schemas-microsoft-com:vml" Requires="v">
                <p:oleObj spid="_x0000_s5209" name="Equation" r:id="rId17" imgW="253800" imgH="203040" progId="Equation.DSMT4">
                  <p:embed/>
                </p:oleObj>
              </mc:Choice>
              <mc:Fallback>
                <p:oleObj name="Equation" r:id="rId17" imgW="25380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28688" y="4071938"/>
                        <a:ext cx="300037"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39"/>
          <p:cNvGraphicFramePr>
            <a:graphicFrameLocks noChangeAspect="1"/>
          </p:cNvGraphicFramePr>
          <p:nvPr/>
        </p:nvGraphicFramePr>
        <p:xfrm>
          <a:off x="1143000" y="3357563"/>
          <a:ext cx="493713" cy="295275"/>
        </p:xfrm>
        <a:graphic>
          <a:graphicData uri="http://schemas.openxmlformats.org/presentationml/2006/ole">
            <mc:AlternateContent xmlns:mc="http://schemas.openxmlformats.org/markup-compatibility/2006">
              <mc:Choice xmlns:v="urn:schemas-microsoft-com:vml" Requires="v">
                <p:oleObj spid="_x0000_s5210" name="Equation" r:id="rId19" imgW="406080" imgH="228600" progId="Equation.DSMT4">
                  <p:embed/>
                </p:oleObj>
              </mc:Choice>
              <mc:Fallback>
                <p:oleObj name="Equation" r:id="rId19" imgW="4060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3000" y="3357563"/>
                        <a:ext cx="49371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40"/>
          <p:cNvGraphicFramePr>
            <a:graphicFrameLocks noChangeAspect="1"/>
          </p:cNvGraphicFramePr>
          <p:nvPr/>
        </p:nvGraphicFramePr>
        <p:xfrm>
          <a:off x="2643188" y="1714500"/>
          <a:ext cx="857250" cy="1009650"/>
        </p:xfrm>
        <a:graphic>
          <a:graphicData uri="http://schemas.openxmlformats.org/presentationml/2006/ole">
            <mc:AlternateContent xmlns:mc="http://schemas.openxmlformats.org/markup-compatibility/2006">
              <mc:Choice xmlns:v="urn:schemas-microsoft-com:vml" Requires="v">
                <p:oleObj spid="_x0000_s5211" name="Equation" r:id="rId21" imgW="571320" imgH="672840" progId="Equation.DSMT4">
                  <p:embed/>
                </p:oleObj>
              </mc:Choice>
              <mc:Fallback>
                <p:oleObj name="Equation" r:id="rId21" imgW="571320" imgH="6728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43188" y="1714500"/>
                        <a:ext cx="857250" cy="100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29"/>
          <p:cNvSpPr>
            <a:spLocks noChangeArrowheads="1"/>
          </p:cNvSpPr>
          <p:nvPr/>
        </p:nvSpPr>
        <p:spPr bwMode="auto">
          <a:xfrm>
            <a:off x="381000" y="178593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r-HR">
                <a:latin typeface="Times New Roman" pitchFamily="18" charset="0"/>
                <a:cs typeface="Times New Roman" pitchFamily="18" charset="0"/>
              </a:rPr>
              <a:t>Skica:</a:t>
            </a:r>
          </a:p>
        </p:txBody>
      </p:sp>
    </p:spTree>
    <p:extLst>
      <p:ext uri="{BB962C8B-B14F-4D97-AF65-F5344CB8AC3E}">
        <p14:creationId xmlns:p14="http://schemas.microsoft.com/office/powerpoint/2010/main" val="3475655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linds(horizontal)">
                                      <p:cBhvr>
                                        <p:cTn id="7" dur="500"/>
                                        <p:tgtEl>
                                          <p:spTgt spid="6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par>
                                <p:cTn id="13" presetID="3" presetClass="entr" presetSubtype="10" fill="hold" nodeType="withEffect">
                                  <p:stCondLst>
                                    <p:cond delay="0"/>
                                  </p:stCondLst>
                                  <p:childTnLst>
                                    <p:set>
                                      <p:cBhvr>
                                        <p:cTn id="14" dur="1" fill="hold">
                                          <p:stCondLst>
                                            <p:cond delay="0"/>
                                          </p:stCondLst>
                                        </p:cTn>
                                        <p:tgtEl>
                                          <p:spTgt spid="6173"/>
                                        </p:tgtEl>
                                        <p:attrNameLst>
                                          <p:attrName>style.visibility</p:attrName>
                                        </p:attrNameLst>
                                      </p:cBhvr>
                                      <p:to>
                                        <p:strVal val="visible"/>
                                      </p:to>
                                    </p:set>
                                    <p:animEffect transition="in" filter="blinds(horizontal)">
                                      <p:cBhvr>
                                        <p:cTn id="15" dur="500"/>
                                        <p:tgtEl>
                                          <p:spTgt spid="617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par>
                                <p:cTn id="21" presetID="3" presetClass="entr" presetSubtype="1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blinds(horizontal)">
                                      <p:cBhvr>
                                        <p:cTn id="23" dur="500"/>
                                        <p:tgtEl>
                                          <p:spTgt spid="53"/>
                                        </p:tgtEl>
                                      </p:cBhvr>
                                    </p:animEffect>
                                  </p:childTnLst>
                                </p:cTn>
                              </p:par>
                              <p:par>
                                <p:cTn id="24" presetID="3" presetClass="entr" presetSubtype="10" fill="hold"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blinds(horizontal)">
                                      <p:cBhvr>
                                        <p:cTn id="26" dur="500"/>
                                        <p:tgtEl>
                                          <p:spTgt spid="64"/>
                                        </p:tgtEl>
                                      </p:cBhvr>
                                    </p:animEffect>
                                  </p:childTnLst>
                                </p:cTn>
                              </p:par>
                              <p:par>
                                <p:cTn id="27" presetID="3" presetClass="entr" presetSubtype="1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par>
                                <p:cTn id="30" presetID="3" presetClass="entr" presetSubtype="1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blinds(horizontal)">
                                      <p:cBhvr>
                                        <p:cTn id="32" dur="500"/>
                                        <p:tgtEl>
                                          <p:spTgt spid="5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3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357438"/>
            <a:ext cx="1662113"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1857375"/>
            <a:ext cx="27860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rot="5400000">
            <a:off x="5557044" y="2750344"/>
            <a:ext cx="2857500" cy="7858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8198" name="Object 6"/>
          <p:cNvGraphicFramePr>
            <a:graphicFrameLocks noChangeAspect="1"/>
          </p:cNvGraphicFramePr>
          <p:nvPr/>
        </p:nvGraphicFramePr>
        <p:xfrm>
          <a:off x="6429375" y="2857500"/>
          <a:ext cx="520700" cy="228600"/>
        </p:xfrm>
        <a:graphic>
          <a:graphicData uri="http://schemas.openxmlformats.org/presentationml/2006/ole">
            <mc:AlternateContent xmlns:mc="http://schemas.openxmlformats.org/markup-compatibility/2006">
              <mc:Choice xmlns:v="urn:schemas-microsoft-com:vml" Requires="v">
                <p:oleObj spid="_x0000_s6236" name="Equation" r:id="rId5" imgW="520560" imgH="228600" progId="Equation.DSMT4">
                  <p:embed/>
                </p:oleObj>
              </mc:Choice>
              <mc:Fallback>
                <p:oleObj name="Equation" r:id="rId5" imgW="52056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375" y="2857500"/>
                        <a:ext cx="5207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6" name="Straight Arrow Connector 15"/>
          <p:cNvCxnSpPr/>
          <p:nvPr/>
        </p:nvCxnSpPr>
        <p:spPr>
          <a:xfrm rot="10800000">
            <a:off x="7000875" y="4784725"/>
            <a:ext cx="1357313"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8199" name="Object 7"/>
          <p:cNvGraphicFramePr>
            <a:graphicFrameLocks noChangeAspect="1"/>
          </p:cNvGraphicFramePr>
          <p:nvPr/>
        </p:nvGraphicFramePr>
        <p:xfrm>
          <a:off x="7421563" y="4929188"/>
          <a:ext cx="508000" cy="228600"/>
        </p:xfrm>
        <a:graphic>
          <a:graphicData uri="http://schemas.openxmlformats.org/presentationml/2006/ole">
            <mc:AlternateContent xmlns:mc="http://schemas.openxmlformats.org/markup-compatibility/2006">
              <mc:Choice xmlns:v="urn:schemas-microsoft-com:vml" Requires="v">
                <p:oleObj spid="_x0000_s6237" name="Equation" r:id="rId7" imgW="507960" imgH="228600" progId="Equation.DSMT4">
                  <p:embed/>
                </p:oleObj>
              </mc:Choice>
              <mc:Fallback>
                <p:oleObj name="Equation" r:id="rId7" imgW="50796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1563" y="4929188"/>
                        <a:ext cx="5080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 name="TextBox 16"/>
          <p:cNvSpPr txBox="1">
            <a:spLocks noChangeArrowheads="1"/>
          </p:cNvSpPr>
          <p:nvPr/>
        </p:nvSpPr>
        <p:spPr bwMode="auto">
          <a:xfrm>
            <a:off x="428625" y="1666875"/>
            <a:ext cx="328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hr-HR" sz="2000" b="1">
                <a:latin typeface="Times New Roman" pitchFamily="18" charset="0"/>
                <a:cs typeface="Times New Roman" pitchFamily="18" charset="0"/>
              </a:rPr>
              <a:t>Rješenje:</a:t>
            </a:r>
          </a:p>
        </p:txBody>
      </p:sp>
      <p:graphicFrame>
        <p:nvGraphicFramePr>
          <p:cNvPr id="32" name="Object 10"/>
          <p:cNvGraphicFramePr>
            <a:graphicFrameLocks noChangeAspect="1"/>
          </p:cNvGraphicFramePr>
          <p:nvPr/>
        </p:nvGraphicFramePr>
        <p:xfrm>
          <a:off x="2928938" y="2928938"/>
          <a:ext cx="3714750" cy="3357562"/>
        </p:xfrm>
        <a:graphic>
          <a:graphicData uri="http://schemas.openxmlformats.org/presentationml/2006/ole">
            <mc:AlternateContent xmlns:mc="http://schemas.openxmlformats.org/markup-compatibility/2006">
              <mc:Choice xmlns:v="urn:schemas-microsoft-com:vml" Requires="v">
                <p:oleObj spid="_x0000_s6238" name="Equation" r:id="rId9" imgW="2819160" imgH="2387520" progId="Equation.DSMT4">
                  <p:embed/>
                </p:oleObj>
              </mc:Choice>
              <mc:Fallback>
                <p:oleObj name="Equation" r:id="rId9" imgW="2819160" imgH="238752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938" y="2928938"/>
                        <a:ext cx="3714750" cy="335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 name="Object 8"/>
          <p:cNvGraphicFramePr>
            <a:graphicFrameLocks noChangeAspect="1"/>
          </p:cNvGraphicFramePr>
          <p:nvPr/>
        </p:nvGraphicFramePr>
        <p:xfrm>
          <a:off x="530225" y="3500438"/>
          <a:ext cx="469900" cy="266700"/>
        </p:xfrm>
        <a:graphic>
          <a:graphicData uri="http://schemas.openxmlformats.org/presentationml/2006/ole">
            <mc:AlternateContent xmlns:mc="http://schemas.openxmlformats.org/markup-compatibility/2006">
              <mc:Choice xmlns:v="urn:schemas-microsoft-com:vml" Requires="v">
                <p:oleObj spid="_x0000_s6239" name="Equation" r:id="rId11" imgW="380880" imgH="203040" progId="Equation.DSMT4">
                  <p:embed/>
                </p:oleObj>
              </mc:Choice>
              <mc:Fallback>
                <p:oleObj name="Equation" r:id="rId11" imgW="38088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0225" y="3500438"/>
                        <a:ext cx="469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3" name="Object 26"/>
          <p:cNvGraphicFramePr>
            <a:graphicFrameLocks noChangeAspect="1"/>
          </p:cNvGraphicFramePr>
          <p:nvPr/>
        </p:nvGraphicFramePr>
        <p:xfrm>
          <a:off x="1085850" y="4714875"/>
          <a:ext cx="468313" cy="285750"/>
        </p:xfrm>
        <a:graphic>
          <a:graphicData uri="http://schemas.openxmlformats.org/presentationml/2006/ole">
            <mc:AlternateContent xmlns:mc="http://schemas.openxmlformats.org/markup-compatibility/2006">
              <mc:Choice xmlns:v="urn:schemas-microsoft-com:vml" Requires="v">
                <p:oleObj spid="_x0000_s6240" name="Equation" r:id="rId13" imgW="355320" imgH="203040" progId="Equation.DSMT4">
                  <p:embed/>
                </p:oleObj>
              </mc:Choice>
              <mc:Fallback>
                <p:oleObj name="Equation" r:id="rId13" imgW="355320" imgH="20304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85850" y="4714875"/>
                        <a:ext cx="4683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4" name="Object 27"/>
          <p:cNvGraphicFramePr>
            <a:graphicFrameLocks noChangeAspect="1"/>
          </p:cNvGraphicFramePr>
          <p:nvPr/>
        </p:nvGraphicFramePr>
        <p:xfrm>
          <a:off x="1747838" y="3429000"/>
          <a:ext cx="504825" cy="285750"/>
        </p:xfrm>
        <a:graphic>
          <a:graphicData uri="http://schemas.openxmlformats.org/presentationml/2006/ole">
            <mc:AlternateContent xmlns:mc="http://schemas.openxmlformats.org/markup-compatibility/2006">
              <mc:Choice xmlns:v="urn:schemas-microsoft-com:vml" Requires="v">
                <p:oleObj spid="_x0000_s6241" name="Equation" r:id="rId15" imgW="380880" imgH="203040" progId="Equation.DSMT4">
                  <p:embed/>
                </p:oleObj>
              </mc:Choice>
              <mc:Fallback>
                <p:oleObj name="Equation" r:id="rId15" imgW="38088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47838" y="3429000"/>
                        <a:ext cx="5048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 name="Object 19"/>
          <p:cNvGraphicFramePr>
            <a:graphicFrameLocks noChangeAspect="1"/>
          </p:cNvGraphicFramePr>
          <p:nvPr/>
        </p:nvGraphicFramePr>
        <p:xfrm>
          <a:off x="857250" y="4473575"/>
          <a:ext cx="357188" cy="201613"/>
        </p:xfrm>
        <a:graphic>
          <a:graphicData uri="http://schemas.openxmlformats.org/presentationml/2006/ole">
            <mc:AlternateContent xmlns:mc="http://schemas.openxmlformats.org/markup-compatibility/2006">
              <mc:Choice xmlns:v="urn:schemas-microsoft-com:vml" Requires="v">
                <p:oleObj spid="_x0000_s6242" name="Equation" r:id="rId17" imgW="380880" imgH="203040" progId="Equation.DSMT4">
                  <p:embed/>
                </p:oleObj>
              </mc:Choice>
              <mc:Fallback>
                <p:oleObj name="Equation" r:id="rId17" imgW="380880" imgH="20304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57250" y="4473575"/>
                        <a:ext cx="357188"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30"/>
          <p:cNvGraphicFramePr>
            <a:graphicFrameLocks noChangeAspect="1"/>
          </p:cNvGraphicFramePr>
          <p:nvPr/>
        </p:nvGraphicFramePr>
        <p:xfrm>
          <a:off x="1143000" y="3643313"/>
          <a:ext cx="493713" cy="295275"/>
        </p:xfrm>
        <a:graphic>
          <a:graphicData uri="http://schemas.openxmlformats.org/presentationml/2006/ole">
            <mc:AlternateContent xmlns:mc="http://schemas.openxmlformats.org/markup-compatibility/2006">
              <mc:Choice xmlns:v="urn:schemas-microsoft-com:vml" Requires="v">
                <p:oleObj spid="_x0000_s6243" name="Equation" r:id="rId19" imgW="406080" imgH="228600" progId="Equation.DSMT4">
                  <p:embed/>
                </p:oleObj>
              </mc:Choice>
              <mc:Fallback>
                <p:oleObj name="Equation" r:id="rId19" imgW="406080" imgH="2286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43000" y="3643313"/>
                        <a:ext cx="493713"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4" name="Object 31"/>
          <p:cNvGraphicFramePr>
            <a:graphicFrameLocks noChangeAspect="1"/>
          </p:cNvGraphicFramePr>
          <p:nvPr/>
        </p:nvGraphicFramePr>
        <p:xfrm>
          <a:off x="3416300" y="2044700"/>
          <a:ext cx="914400" cy="198438"/>
        </p:xfrm>
        <a:graphic>
          <a:graphicData uri="http://schemas.openxmlformats.org/presentationml/2006/ole">
            <mc:AlternateContent xmlns:mc="http://schemas.openxmlformats.org/markup-compatibility/2006">
              <mc:Choice xmlns:v="urn:schemas-microsoft-com:vml" Requires="v">
                <p:oleObj spid="_x0000_s6244" name="Equation" r:id="rId21" imgW="914400" imgH="198720" progId="Equation.DSMT4">
                  <p:embed/>
                </p:oleObj>
              </mc:Choice>
              <mc:Fallback>
                <p:oleObj name="Equation" r:id="rId21" imgW="914400" imgH="19872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16300" y="20447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32"/>
          <p:cNvGraphicFramePr>
            <a:graphicFrameLocks noChangeAspect="1"/>
          </p:cNvGraphicFramePr>
          <p:nvPr/>
        </p:nvGraphicFramePr>
        <p:xfrm>
          <a:off x="3036888" y="1751013"/>
          <a:ext cx="963612" cy="963612"/>
        </p:xfrm>
        <a:graphic>
          <a:graphicData uri="http://schemas.openxmlformats.org/presentationml/2006/ole">
            <mc:AlternateContent xmlns:mc="http://schemas.openxmlformats.org/markup-compatibility/2006">
              <mc:Choice xmlns:v="urn:schemas-microsoft-com:vml" Requires="v">
                <p:oleObj spid="_x0000_s6245" name="Equation" r:id="rId23" imgW="672840" imgH="672840" progId="Equation.DSMT4">
                  <p:embed/>
                </p:oleObj>
              </mc:Choice>
              <mc:Fallback>
                <p:oleObj name="Equation" r:id="rId23" imgW="672840" imgH="67284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036888" y="1751013"/>
                        <a:ext cx="963612" cy="96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 name="Rectangle 32"/>
          <p:cNvSpPr>
            <a:spLocks noChangeArrowheads="1"/>
          </p:cNvSpPr>
          <p:nvPr/>
        </p:nvSpPr>
        <p:spPr bwMode="auto">
          <a:xfrm>
            <a:off x="571500" y="2071688"/>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r-HR">
                <a:latin typeface="Times New Roman" pitchFamily="18" charset="0"/>
                <a:cs typeface="Times New Roman" pitchFamily="18" charset="0"/>
              </a:rPr>
              <a:t>Skica:</a:t>
            </a:r>
          </a:p>
        </p:txBody>
      </p:sp>
      <p:sp>
        <p:nvSpPr>
          <p:cNvPr id="6162" name="Content Placeholder 2"/>
          <p:cNvSpPr>
            <a:spLocks noGrp="1"/>
          </p:cNvSpPr>
          <p:nvPr>
            <p:ph idx="1"/>
          </p:nvPr>
        </p:nvSpPr>
        <p:spPr>
          <a:xfrm>
            <a:off x="428625" y="285750"/>
            <a:ext cx="8229600" cy="1285875"/>
          </a:xfrm>
        </p:spPr>
        <p:txBody>
          <a:bodyPr/>
          <a:lstStyle/>
          <a:p>
            <a:pPr eaLnBrk="1" hangingPunct="1">
              <a:buFont typeface="Arial" charset="0"/>
              <a:buNone/>
            </a:pPr>
            <a:r>
              <a:rPr lang="hr-HR" sz="2200" b="1" smtClean="0">
                <a:latin typeface="Times New Roman" pitchFamily="18" charset="0"/>
                <a:cs typeface="Times New Roman" pitchFamily="18" charset="0"/>
              </a:rPr>
              <a:t>Zadatak 2. </a:t>
            </a:r>
          </a:p>
          <a:p>
            <a:pPr eaLnBrk="1" hangingPunct="1">
              <a:buFont typeface="Arial" charset="0"/>
              <a:buNone/>
            </a:pPr>
            <a:r>
              <a:rPr lang="hr-HR" sz="2200" smtClean="0">
                <a:latin typeface="Times New Roman" pitchFamily="18" charset="0"/>
                <a:cs typeface="Times New Roman" pitchFamily="18" charset="0"/>
              </a:rPr>
              <a:t>Koliku će visinu doseći preklopne ljestve duljine 2.5 </a:t>
            </a:r>
            <a:r>
              <a:rPr lang="hr-HR" sz="2200" i="1" smtClean="0">
                <a:latin typeface="Times New Roman" pitchFamily="18" charset="0"/>
                <a:cs typeface="Times New Roman" pitchFamily="18" charset="0"/>
              </a:rPr>
              <a:t>m</a:t>
            </a:r>
            <a:r>
              <a:rPr lang="hr-HR" sz="2200" smtClean="0">
                <a:latin typeface="Times New Roman" pitchFamily="18" charset="0"/>
                <a:cs typeface="Times New Roman" pitchFamily="18" charset="0"/>
              </a:rPr>
              <a:t> ako je za</a:t>
            </a:r>
          </a:p>
          <a:p>
            <a:pPr eaLnBrk="1" hangingPunct="1">
              <a:buFont typeface="Arial" charset="0"/>
              <a:buNone/>
            </a:pPr>
            <a:r>
              <a:rPr lang="hr-HR" sz="2200" smtClean="0">
                <a:latin typeface="Times New Roman" pitchFamily="18" charset="0"/>
                <a:cs typeface="Times New Roman" pitchFamily="18" charset="0"/>
              </a:rPr>
              <a:t>stabilnost ljestava na tlu potreban razmak 1.2 </a:t>
            </a:r>
            <a:r>
              <a:rPr lang="hr-HR" sz="2200" i="1" smtClean="0">
                <a:latin typeface="Times New Roman" pitchFamily="18" charset="0"/>
                <a:cs typeface="Times New Roman" pitchFamily="18" charset="0"/>
              </a:rPr>
              <a:t>m</a:t>
            </a:r>
            <a:r>
              <a:rPr lang="hr-HR" sz="2200" smtClean="0">
                <a:latin typeface="Times New Roman" pitchFamily="18" charset="0"/>
                <a:cs typeface="Times New Roman" pitchFamily="18" charset="0"/>
              </a:rPr>
              <a:t>.</a:t>
            </a:r>
          </a:p>
        </p:txBody>
      </p:sp>
    </p:spTree>
    <p:extLst>
      <p:ext uri="{BB962C8B-B14F-4D97-AF65-F5344CB8AC3E}">
        <p14:creationId xmlns:p14="http://schemas.microsoft.com/office/powerpoint/2010/main" val="209420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Effect transition="in" filter="blinds(horizontal)">
                                      <p:cBhvr>
                                        <p:cTn id="13" dur="500"/>
                                        <p:tgtEl>
                                          <p:spTgt spid="8199"/>
                                        </p:tgtEl>
                                      </p:cBhvr>
                                    </p:animEffect>
                                  </p:childTnLst>
                                </p:cTn>
                              </p:par>
                              <p:par>
                                <p:cTn id="14" presetID="3" presetClass="entr" presetSubtype="10" fill="hold" nodeType="with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blinds(horizontal)">
                                      <p:cBhvr>
                                        <p:cTn id="16" dur="500"/>
                                        <p:tgtEl>
                                          <p:spTgt spid="8198"/>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linds(horizontal)">
                                      <p:cBhvr>
                                        <p:cTn id="29" dur="500"/>
                                        <p:tgtEl>
                                          <p:spTgt spid="3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7199"/>
                                        </p:tgtEl>
                                        <p:attrNameLst>
                                          <p:attrName>style.visibility</p:attrName>
                                        </p:attrNameLst>
                                      </p:cBhvr>
                                      <p:to>
                                        <p:strVal val="visible"/>
                                      </p:to>
                                    </p:set>
                                    <p:animEffect transition="in" filter="blinds(horizontal)">
                                      <p:cBhvr>
                                        <p:cTn id="34" dur="500"/>
                                        <p:tgtEl>
                                          <p:spTgt spid="7199"/>
                                        </p:tgtEl>
                                      </p:cBhvr>
                                    </p:animEffect>
                                  </p:childTnLst>
                                </p:cTn>
                              </p:par>
                              <p:par>
                                <p:cTn id="35" presetID="3" presetClass="entr" presetSubtype="1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par>
                                <p:cTn id="38" presetID="3" presetClass="entr" presetSubtype="1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500"/>
                                        <p:tgtEl>
                                          <p:spTgt spid="43"/>
                                        </p:tgtEl>
                                      </p:cBhvr>
                                    </p:animEffect>
                                  </p:childTnLst>
                                </p:cTn>
                              </p:par>
                              <p:par>
                                <p:cTn id="41" presetID="3" presetClass="entr" presetSubtype="1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blinds(horizontal)">
                                      <p:cBhvr>
                                        <p:cTn id="43" dur="500"/>
                                        <p:tgtEl>
                                          <p:spTgt spid="42"/>
                                        </p:tgtEl>
                                      </p:cBhvr>
                                    </p:animEffect>
                                  </p:childTnLst>
                                </p:cTn>
                              </p:par>
                              <p:par>
                                <p:cTn id="44" presetID="3" presetClass="entr" presetSubtype="1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linds(horizontal)">
                                      <p:cBhvr>
                                        <p:cTn id="46" dur="500"/>
                                        <p:tgtEl>
                                          <p:spTgt spid="44"/>
                                        </p:tgtEl>
                                      </p:cBhvr>
                                    </p:animEffect>
                                  </p:childTnLst>
                                </p:cTn>
                              </p:par>
                              <p:par>
                                <p:cTn id="47" presetID="3" presetClass="entr" presetSubtype="10"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blinds(horizontal)">
                                      <p:cBhvr>
                                        <p:cTn id="54" dur="500"/>
                                        <p:tgtEl>
                                          <p:spTgt spid="5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linds(horizontal)">
                                      <p:cBhvr>
                                        <p:cTn id="5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2861397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913834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3355819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extLst>
      <p:ext uri="{BB962C8B-B14F-4D97-AF65-F5344CB8AC3E}">
        <p14:creationId xmlns:p14="http://schemas.microsoft.com/office/powerpoint/2010/main" val="406007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8229600" cy="5865515"/>
          </a:xfrm>
        </p:spPr>
        <p:txBody>
          <a:bodyPr>
            <a:normAutofit/>
          </a:bodyPr>
          <a:lstStyle/>
          <a:p>
            <a:pPr>
              <a:buNone/>
            </a:pPr>
            <a:r>
              <a:rPr lang="hr-HR" sz="3600" b="1" u="sng" dirty="0" smtClean="0">
                <a:latin typeface="Times New Roman" pitchFamily="18" charset="0"/>
                <a:cs typeface="Times New Roman" pitchFamily="18" charset="0"/>
              </a:rPr>
              <a:t>Zadatak: </a:t>
            </a:r>
            <a:r>
              <a:rPr lang="hr-HR" sz="3600" dirty="0" smtClean="0">
                <a:latin typeface="Times New Roman" pitchFamily="18" charset="0"/>
                <a:cs typeface="Times New Roman" pitchFamily="18" charset="0"/>
              </a:rPr>
              <a:t>Duljina dijagonale šahovske ploče na slici iznosi 30 </a:t>
            </a:r>
            <a:r>
              <a:rPr lang="hr-HR" sz="3600" i="1" dirty="0" smtClean="0">
                <a:latin typeface="Times New Roman" pitchFamily="18" charset="0"/>
                <a:cs typeface="Times New Roman" pitchFamily="18" charset="0"/>
              </a:rPr>
              <a:t>cm</a:t>
            </a:r>
            <a:r>
              <a:rPr lang="hr-HR" sz="3600" dirty="0" smtClean="0">
                <a:latin typeface="Times New Roman" pitchFamily="18" charset="0"/>
                <a:cs typeface="Times New Roman" pitchFamily="18" charset="0"/>
              </a:rPr>
              <a:t>. Izračunaj površinu šahovske ploč</a:t>
            </a:r>
            <a:r>
              <a:rPr lang="hr-HR" sz="3600" dirty="0" smtClean="0">
                <a:solidFill>
                  <a:schemeClr val="bg1"/>
                </a:solidFill>
                <a:latin typeface="Times New Roman" pitchFamily="18" charset="0"/>
                <a:cs typeface="Times New Roman" pitchFamily="18" charset="0"/>
              </a:rPr>
              <a:t>e sa slike.</a:t>
            </a:r>
            <a:endParaRPr lang="hr-HR" sz="3600" dirty="0">
              <a:solidFill>
                <a:schemeClr val="bg1"/>
              </a:solidFill>
              <a:latin typeface="Times New Roman" pitchFamily="18" charset="0"/>
              <a:cs typeface="Times New Roman" pitchFamily="18" charset="0"/>
            </a:endParaRPr>
          </a:p>
        </p:txBody>
      </p:sp>
      <p:sp>
        <p:nvSpPr>
          <p:cNvPr id="12" name="Smiley Face 11">
            <a:hlinkClick r:id="rId2" action="ppaction://hlinksldjump"/>
          </p:cNvPr>
          <p:cNvSpPr/>
          <p:nvPr/>
        </p:nvSpPr>
        <p:spPr>
          <a:xfrm>
            <a:off x="7452320" y="5157192"/>
            <a:ext cx="1512168" cy="14847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8" name="Picture 7" descr="šah.PNG"/>
          <p:cNvPicPr>
            <a:picLocks noChangeAspect="1"/>
          </p:cNvPicPr>
          <p:nvPr/>
        </p:nvPicPr>
        <p:blipFill>
          <a:blip r:embed="rId3" cstate="print"/>
          <a:stretch>
            <a:fillRect/>
          </a:stretch>
        </p:blipFill>
        <p:spPr>
          <a:xfrm>
            <a:off x="1115616" y="2348880"/>
            <a:ext cx="3953427" cy="3924848"/>
          </a:xfrm>
          <a:prstGeom prst="rect">
            <a:avLst/>
          </a:prstGeom>
        </p:spPr>
      </p:pic>
      <p:sp>
        <p:nvSpPr>
          <p:cNvPr id="6" name="Explosion 1 5">
            <a:hlinkClick r:id="rId4" action="ppaction://hlinksldjump"/>
          </p:cNvPr>
          <p:cNvSpPr/>
          <p:nvPr/>
        </p:nvSpPr>
        <p:spPr>
          <a:xfrm>
            <a:off x="8748464" y="0"/>
            <a:ext cx="395536" cy="4766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1348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88640"/>
            <a:ext cx="8686800" cy="5937523"/>
          </a:xfrm>
        </p:spPr>
        <p:txBody>
          <a:bodyPr>
            <a:normAutofit/>
          </a:bodyPr>
          <a:lstStyle/>
          <a:p>
            <a:pPr>
              <a:buNone/>
            </a:pPr>
            <a:r>
              <a:rPr lang="hr-HR" sz="4000" b="1" u="sng" dirty="0" smtClean="0">
                <a:latin typeface="Times New Roman" pitchFamily="18" charset="0"/>
                <a:cs typeface="Times New Roman" pitchFamily="18" charset="0"/>
              </a:rPr>
              <a:t>Zadatak</a:t>
            </a:r>
            <a:r>
              <a:rPr lang="hr-HR" sz="4000" dirty="0" smtClean="0">
                <a:latin typeface="Times New Roman" pitchFamily="18" charset="0"/>
                <a:cs typeface="Times New Roman" pitchFamily="18" charset="0"/>
              </a:rPr>
              <a:t>: Izračunaj opseg kružnice opisane kvadratu stranice duljine         </a:t>
            </a:r>
            <a:r>
              <a:rPr lang="hr-HR" sz="4000" dirty="0" smtClean="0">
                <a:solidFill>
                  <a:schemeClr val="bg1"/>
                </a:solidFill>
                <a:latin typeface="Times New Roman" pitchFamily="18" charset="0"/>
                <a:cs typeface="Times New Roman" pitchFamily="18" charset="0"/>
              </a:rPr>
              <a:t>. </a:t>
            </a:r>
            <a:endParaRPr lang="hr-HR" sz="4000" dirty="0">
              <a:solidFill>
                <a:schemeClr val="bg1"/>
              </a:solidFill>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64997186"/>
              </p:ext>
            </p:extLst>
          </p:nvPr>
        </p:nvGraphicFramePr>
        <p:xfrm>
          <a:off x="7812360" y="836712"/>
          <a:ext cx="900009" cy="612006"/>
        </p:xfrm>
        <a:graphic>
          <a:graphicData uri="http://schemas.openxmlformats.org/presentationml/2006/ole">
            <mc:AlternateContent xmlns:mc="http://schemas.openxmlformats.org/markup-compatibility/2006">
              <mc:Choice xmlns:v="urn:schemas-microsoft-com:vml" Requires="v">
                <p:oleObj spid="_x0000_s1036" name="Jednadžba" r:id="rId3" imgW="317087" imgH="215619" progId="Equation.3">
                  <p:embed/>
                </p:oleObj>
              </mc:Choice>
              <mc:Fallback>
                <p:oleObj name="Jednadžba" r:id="rId3" imgW="317087" imgH="21561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836712"/>
                        <a:ext cx="900009" cy="612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g7.PNG"/>
          <p:cNvPicPr>
            <a:picLocks noChangeAspect="1"/>
          </p:cNvPicPr>
          <p:nvPr/>
        </p:nvPicPr>
        <p:blipFill>
          <a:blip r:embed="rId5" cstate="print"/>
          <a:stretch>
            <a:fillRect/>
          </a:stretch>
        </p:blipFill>
        <p:spPr>
          <a:xfrm>
            <a:off x="1043608" y="1916832"/>
            <a:ext cx="5282071" cy="4383905"/>
          </a:xfrm>
          <a:prstGeom prst="rect">
            <a:avLst/>
          </a:prstGeom>
        </p:spPr>
      </p:pic>
      <p:sp>
        <p:nvSpPr>
          <p:cNvPr id="7" name="Smiley Face 6">
            <a:hlinkClick r:id="rId6" action="ppaction://hlinksldjump"/>
          </p:cNvPr>
          <p:cNvSpPr/>
          <p:nvPr/>
        </p:nvSpPr>
        <p:spPr>
          <a:xfrm>
            <a:off x="7452320" y="5157192"/>
            <a:ext cx="1512168" cy="14847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Explosion 1 7">
            <a:hlinkClick r:id="rId7" action="ppaction://hlinksldjump"/>
          </p:cNvPr>
          <p:cNvSpPr/>
          <p:nvPr/>
        </p:nvSpPr>
        <p:spPr>
          <a:xfrm>
            <a:off x="8748464" y="0"/>
            <a:ext cx="395536" cy="4766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955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051720" y="3501008"/>
            <a:ext cx="288032" cy="3356992"/>
          </a:xfrm>
          <a:prstGeom prst="rect">
            <a:avLst/>
          </a:prstGeom>
          <a:solidFill>
            <a:schemeClr val="tx1">
              <a:lumMod val="50000"/>
            </a:schemeClr>
          </a:solidFill>
          <a:ln>
            <a:solidFill>
              <a:schemeClr val="tx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Content Placeholder 3"/>
          <p:cNvSpPr>
            <a:spLocks noGrp="1"/>
          </p:cNvSpPr>
          <p:nvPr>
            <p:ph idx="1"/>
          </p:nvPr>
        </p:nvSpPr>
        <p:spPr>
          <a:xfrm>
            <a:off x="457200" y="332657"/>
            <a:ext cx="8229600" cy="1440160"/>
          </a:xfrm>
        </p:spPr>
        <p:txBody>
          <a:bodyPr>
            <a:normAutofit fontScale="92500" lnSpcReduction="10000"/>
          </a:bodyPr>
          <a:lstStyle/>
          <a:p>
            <a:pPr>
              <a:buNone/>
            </a:pPr>
            <a:r>
              <a:rPr lang="hr-HR" b="1" u="sng" dirty="0" smtClean="0">
                <a:latin typeface="Times New Roman" pitchFamily="18" charset="0"/>
                <a:cs typeface="Times New Roman" pitchFamily="18" charset="0"/>
              </a:rPr>
              <a:t>Zadatak</a:t>
            </a:r>
            <a:r>
              <a:rPr lang="hr-HR" dirty="0" smtClean="0">
                <a:latin typeface="Times New Roman" pitchFamily="18" charset="0"/>
                <a:cs typeface="Times New Roman" pitchFamily="18" charset="0"/>
              </a:rPr>
              <a:t>: </a:t>
            </a:r>
            <a:r>
              <a:rPr lang="hr-HR" dirty="0" smtClean="0"/>
              <a:t>Duljina stranice prometnog znaka na slici je 60 </a:t>
            </a:r>
            <a:r>
              <a:rPr lang="hr-HR" i="1" dirty="0" smtClean="0"/>
              <a:t>cm</a:t>
            </a:r>
            <a:r>
              <a:rPr lang="hr-HR" dirty="0" smtClean="0"/>
              <a:t>, a dijagonala žutog dijela znaka je 50 </a:t>
            </a:r>
            <a:r>
              <a:rPr lang="hr-HR" i="1" dirty="0" smtClean="0"/>
              <a:t>cm</a:t>
            </a:r>
            <a:r>
              <a:rPr lang="hr-HR" dirty="0" smtClean="0"/>
              <a:t>. Kolika je površina bijelog dijela znaka ?</a:t>
            </a:r>
          </a:p>
          <a:p>
            <a:pPr>
              <a:buNone/>
            </a:pPr>
            <a:endParaRPr lang="hr-HR" dirty="0">
              <a:latin typeface="Times New Roman" pitchFamily="18" charset="0"/>
              <a:cs typeface="Times New Roman" pitchFamily="18" charset="0"/>
            </a:endParaRPr>
          </a:p>
        </p:txBody>
      </p:sp>
      <p:sp>
        <p:nvSpPr>
          <p:cNvPr id="5" name="Smiley Face 4">
            <a:hlinkClick r:id="rId2" action="ppaction://hlinksldjump"/>
          </p:cNvPr>
          <p:cNvSpPr/>
          <p:nvPr/>
        </p:nvSpPr>
        <p:spPr>
          <a:xfrm>
            <a:off x="7452320" y="5157192"/>
            <a:ext cx="1512168" cy="14847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 name="TextBox 14"/>
          <p:cNvSpPr txBox="1"/>
          <p:nvPr/>
        </p:nvSpPr>
        <p:spPr>
          <a:xfrm>
            <a:off x="5292080" y="2204864"/>
            <a:ext cx="184731" cy="369332"/>
          </a:xfrm>
          <a:prstGeom prst="rect">
            <a:avLst/>
          </a:prstGeom>
          <a:noFill/>
        </p:spPr>
        <p:txBody>
          <a:bodyPr wrap="none" rtlCol="0">
            <a:spAutoFit/>
          </a:bodyPr>
          <a:lstStyle/>
          <a:p>
            <a:endParaRPr lang="hr-HR" dirty="0"/>
          </a:p>
        </p:txBody>
      </p:sp>
      <p:pic>
        <p:nvPicPr>
          <p:cNvPr id="20" name="Picture 19" descr="Capture3.PNG"/>
          <p:cNvPicPr>
            <a:picLocks noChangeAspect="1"/>
          </p:cNvPicPr>
          <p:nvPr/>
        </p:nvPicPr>
        <p:blipFill>
          <a:blip r:embed="rId3" cstate="print"/>
          <a:stretch>
            <a:fillRect/>
          </a:stretch>
        </p:blipFill>
        <p:spPr>
          <a:xfrm rot="2811122">
            <a:off x="1282944" y="2025480"/>
            <a:ext cx="1899273" cy="1873781"/>
          </a:xfrm>
          <a:prstGeom prst="rect">
            <a:avLst/>
          </a:prstGeom>
        </p:spPr>
      </p:pic>
      <p:sp>
        <p:nvSpPr>
          <p:cNvPr id="7" name="Explosion 1 6">
            <a:hlinkClick r:id="rId4" action="ppaction://hlinksldjump"/>
          </p:cNvPr>
          <p:cNvSpPr/>
          <p:nvPr/>
        </p:nvSpPr>
        <p:spPr>
          <a:xfrm>
            <a:off x="8748464" y="0"/>
            <a:ext cx="395536" cy="4766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91133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126163"/>
          </a:xfrm>
        </p:spPr>
        <p:txBody>
          <a:bodyPr/>
          <a:lstStyle/>
          <a:p>
            <a:pPr>
              <a:buNone/>
            </a:pPr>
            <a:r>
              <a:rPr lang="hr-HR" b="1" u="sng" dirty="0" smtClean="0">
                <a:latin typeface="Times New Roman" pitchFamily="18" charset="0"/>
                <a:cs typeface="Times New Roman" pitchFamily="18" charset="0"/>
              </a:rPr>
              <a:t>Zadatak</a:t>
            </a:r>
            <a:r>
              <a:rPr lang="hr-HR" dirty="0" smtClean="0">
                <a:latin typeface="Times New Roman" pitchFamily="18" charset="0"/>
                <a:cs typeface="Times New Roman" pitchFamily="18" charset="0"/>
              </a:rPr>
              <a:t>: </a:t>
            </a:r>
            <a:r>
              <a:rPr lang="hr-HR" dirty="0" smtClean="0"/>
              <a:t>Pozdrav suncu je instalacija postavljena na rivi grada Zadra. Prekrivena je kvadratnim pločama opsega 4 </a:t>
            </a:r>
            <a:r>
              <a:rPr lang="hr-HR" i="1" dirty="0" smtClean="0"/>
              <a:t>m</a:t>
            </a:r>
            <a:r>
              <a:rPr lang="hr-HR" dirty="0" smtClean="0"/>
              <a:t>. Unutar jedne ploče nalaze se tamno plavi kvadratići čija je dijagonala duga 10 </a:t>
            </a:r>
            <a:r>
              <a:rPr lang="hr-HR" i="1" dirty="0" smtClean="0"/>
              <a:t>cm</a:t>
            </a:r>
            <a:r>
              <a:rPr lang="hr-HR" dirty="0" smtClean="0"/>
              <a:t>. Za koliko je opseg jedne ploče veći od opsega jednog tamno plavog kvadratića?</a:t>
            </a:r>
          </a:p>
        </p:txBody>
      </p:sp>
      <p:sp>
        <p:nvSpPr>
          <p:cNvPr id="3" name="Smiley Face 2">
            <a:hlinkClick r:id="rId2" action="ppaction://hlinksldjump"/>
          </p:cNvPr>
          <p:cNvSpPr/>
          <p:nvPr/>
        </p:nvSpPr>
        <p:spPr>
          <a:xfrm>
            <a:off x="7452320" y="5157192"/>
            <a:ext cx="1512168" cy="148478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 name="Explosion 1 12">
            <a:hlinkClick r:id="rId3" action="ppaction://hlinksldjump"/>
          </p:cNvPr>
          <p:cNvSpPr/>
          <p:nvPr/>
        </p:nvSpPr>
        <p:spPr>
          <a:xfrm>
            <a:off x="8748464" y="0"/>
            <a:ext cx="395536" cy="47667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27" name="Picture 26" descr="800px-Monument_to_the_Sun_(solar_cell).jpg"/>
          <p:cNvPicPr>
            <a:picLocks noChangeAspect="1"/>
          </p:cNvPicPr>
          <p:nvPr/>
        </p:nvPicPr>
        <p:blipFill>
          <a:blip r:embed="rId4" cstate="print"/>
          <a:stretch>
            <a:fillRect/>
          </a:stretch>
        </p:blipFill>
        <p:spPr>
          <a:xfrm>
            <a:off x="4788024" y="5209161"/>
            <a:ext cx="2411760" cy="1648839"/>
          </a:xfrm>
          <a:prstGeom prst="rect">
            <a:avLst/>
          </a:prstGeom>
        </p:spPr>
      </p:pic>
      <p:pic>
        <p:nvPicPr>
          <p:cNvPr id="31"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140968"/>
            <a:ext cx="4613945" cy="371703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Image result for zadar pozdrav sun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140968"/>
            <a:ext cx="2751336"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18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use_full.png"/>
          <p:cNvPicPr>
            <a:picLocks noGrp="1" noChangeAspect="1"/>
          </p:cNvPicPr>
          <p:nvPr>
            <p:ph idx="1"/>
          </p:nvPr>
        </p:nvPicPr>
        <p:blipFill>
          <a:blip r:embed="rId2" cstate="print"/>
          <a:stretch>
            <a:fillRect/>
          </a:stretch>
        </p:blipFill>
        <p:spPr>
          <a:xfrm>
            <a:off x="819683" y="951588"/>
            <a:ext cx="6268657" cy="6554777"/>
          </a:xfrm>
        </p:spPr>
      </p:pic>
      <p:cxnSp>
        <p:nvCxnSpPr>
          <p:cNvPr id="8" name="Straight Connector 7"/>
          <p:cNvCxnSpPr/>
          <p:nvPr/>
        </p:nvCxnSpPr>
        <p:spPr>
          <a:xfrm flipV="1">
            <a:off x="1396943" y="1579413"/>
            <a:ext cx="2520280" cy="252028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17223" y="1579413"/>
            <a:ext cx="2520280" cy="252028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96943" y="4099693"/>
            <a:ext cx="504056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pic>
        <p:nvPicPr>
          <p:cNvPr id="50" name="Picture 49" descr="preuzmi.png"/>
          <p:cNvPicPr>
            <a:picLocks noChangeAspect="1"/>
          </p:cNvPicPr>
          <p:nvPr/>
        </p:nvPicPr>
        <p:blipFill>
          <a:blip r:embed="rId3" cstate="print"/>
          <a:stretch>
            <a:fillRect/>
          </a:stretch>
        </p:blipFill>
        <p:spPr>
          <a:xfrm>
            <a:off x="6832753" y="4994323"/>
            <a:ext cx="1728986" cy="1486071"/>
          </a:xfrm>
          <a:prstGeom prst="rect">
            <a:avLst/>
          </a:prstGeom>
        </p:spPr>
      </p:pic>
      <p:grpSp>
        <p:nvGrpSpPr>
          <p:cNvPr id="59" name="Group 58"/>
          <p:cNvGrpSpPr/>
          <p:nvPr/>
        </p:nvGrpSpPr>
        <p:grpSpPr>
          <a:xfrm>
            <a:off x="1973007" y="4171701"/>
            <a:ext cx="2058145" cy="1986135"/>
            <a:chOff x="1759956" y="3497278"/>
            <a:chExt cx="2058145" cy="1986135"/>
          </a:xfrm>
        </p:grpSpPr>
        <p:grpSp>
          <p:nvGrpSpPr>
            <p:cNvPr id="60" name="Group 117"/>
            <p:cNvGrpSpPr/>
            <p:nvPr/>
          </p:nvGrpSpPr>
          <p:grpSpPr>
            <a:xfrm rot="18817062">
              <a:off x="2265242" y="3461274"/>
              <a:ext cx="906016" cy="978024"/>
              <a:chOff x="2348136" y="4013448"/>
              <a:chExt cx="906016" cy="978024"/>
            </a:xfrm>
          </p:grpSpPr>
          <p:sp>
            <p:nvSpPr>
              <p:cNvPr id="82" name="5-Point Star 81"/>
              <p:cNvSpPr/>
              <p:nvPr/>
            </p:nvSpPr>
            <p:spPr>
              <a:xfrm>
                <a:off x="2348136" y="4013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3" name="5-Point Star 82"/>
              <p:cNvSpPr/>
              <p:nvPr/>
            </p:nvSpPr>
            <p:spPr>
              <a:xfrm>
                <a:off x="2500536" y="41658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4" name="5-Point Star 83"/>
              <p:cNvSpPr/>
              <p:nvPr/>
            </p:nvSpPr>
            <p:spPr>
              <a:xfrm>
                <a:off x="2652936" y="43182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5" name="5-Point Star 84"/>
              <p:cNvSpPr/>
              <p:nvPr/>
            </p:nvSpPr>
            <p:spPr>
              <a:xfrm>
                <a:off x="2805336" y="44706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6" name="5-Point Star 85"/>
              <p:cNvSpPr/>
              <p:nvPr/>
            </p:nvSpPr>
            <p:spPr>
              <a:xfrm>
                <a:off x="2957736" y="46230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7" name="5-Point Star 86"/>
              <p:cNvSpPr/>
              <p:nvPr/>
            </p:nvSpPr>
            <p:spPr>
              <a:xfrm>
                <a:off x="3110136" y="4775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61" name="Group 118"/>
            <p:cNvGrpSpPr/>
            <p:nvPr/>
          </p:nvGrpSpPr>
          <p:grpSpPr>
            <a:xfrm rot="2617062">
              <a:off x="1759956" y="4038564"/>
              <a:ext cx="906016" cy="978024"/>
              <a:chOff x="2348136" y="4013448"/>
              <a:chExt cx="906016" cy="978024"/>
            </a:xfrm>
          </p:grpSpPr>
          <p:sp>
            <p:nvSpPr>
              <p:cNvPr id="76" name="5-Point Star 75"/>
              <p:cNvSpPr/>
              <p:nvPr/>
            </p:nvSpPr>
            <p:spPr>
              <a:xfrm>
                <a:off x="2348136" y="4013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7" name="5-Point Star 76"/>
              <p:cNvSpPr/>
              <p:nvPr/>
            </p:nvSpPr>
            <p:spPr>
              <a:xfrm>
                <a:off x="2500536" y="41658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8" name="5-Point Star 77"/>
              <p:cNvSpPr/>
              <p:nvPr/>
            </p:nvSpPr>
            <p:spPr>
              <a:xfrm>
                <a:off x="2652936" y="43182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9" name="5-Point Star 78"/>
              <p:cNvSpPr/>
              <p:nvPr/>
            </p:nvSpPr>
            <p:spPr>
              <a:xfrm>
                <a:off x="2805336" y="44706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0" name="5-Point Star 79"/>
              <p:cNvSpPr/>
              <p:nvPr/>
            </p:nvSpPr>
            <p:spPr>
              <a:xfrm>
                <a:off x="2957736" y="46230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1" name="5-Point Star 80"/>
              <p:cNvSpPr/>
              <p:nvPr/>
            </p:nvSpPr>
            <p:spPr>
              <a:xfrm>
                <a:off x="3110136" y="4775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62" name="Group 125"/>
            <p:cNvGrpSpPr/>
            <p:nvPr/>
          </p:nvGrpSpPr>
          <p:grpSpPr>
            <a:xfrm rot="2617062">
              <a:off x="2912085" y="3966557"/>
              <a:ext cx="906016" cy="978024"/>
              <a:chOff x="2348136" y="4013448"/>
              <a:chExt cx="906016" cy="978024"/>
            </a:xfrm>
          </p:grpSpPr>
          <p:sp>
            <p:nvSpPr>
              <p:cNvPr id="70" name="5-Point Star 69"/>
              <p:cNvSpPr/>
              <p:nvPr/>
            </p:nvSpPr>
            <p:spPr>
              <a:xfrm>
                <a:off x="2348136" y="4013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1" name="5-Point Star 70"/>
              <p:cNvSpPr/>
              <p:nvPr/>
            </p:nvSpPr>
            <p:spPr>
              <a:xfrm>
                <a:off x="2500536" y="41658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2" name="5-Point Star 71"/>
              <p:cNvSpPr/>
              <p:nvPr/>
            </p:nvSpPr>
            <p:spPr>
              <a:xfrm>
                <a:off x="2652936" y="43182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3" name="5-Point Star 72"/>
              <p:cNvSpPr/>
              <p:nvPr/>
            </p:nvSpPr>
            <p:spPr>
              <a:xfrm>
                <a:off x="2805336" y="44706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4" name="5-Point Star 73"/>
              <p:cNvSpPr/>
              <p:nvPr/>
            </p:nvSpPr>
            <p:spPr>
              <a:xfrm>
                <a:off x="2957736" y="46230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5" name="5-Point Star 74"/>
              <p:cNvSpPr/>
              <p:nvPr/>
            </p:nvSpPr>
            <p:spPr>
              <a:xfrm>
                <a:off x="3110136" y="4775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63" name="Group 132"/>
            <p:cNvGrpSpPr/>
            <p:nvPr/>
          </p:nvGrpSpPr>
          <p:grpSpPr>
            <a:xfrm rot="18817062">
              <a:off x="2265241" y="4541393"/>
              <a:ext cx="906016" cy="978024"/>
              <a:chOff x="2348136" y="4013448"/>
              <a:chExt cx="906016" cy="978024"/>
            </a:xfrm>
          </p:grpSpPr>
          <p:sp>
            <p:nvSpPr>
              <p:cNvPr id="64" name="5-Point Star 63"/>
              <p:cNvSpPr/>
              <p:nvPr/>
            </p:nvSpPr>
            <p:spPr>
              <a:xfrm>
                <a:off x="2348136" y="4013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5" name="5-Point Star 64"/>
              <p:cNvSpPr/>
              <p:nvPr/>
            </p:nvSpPr>
            <p:spPr>
              <a:xfrm>
                <a:off x="2500536" y="41658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6" name="5-Point Star 65"/>
              <p:cNvSpPr/>
              <p:nvPr/>
            </p:nvSpPr>
            <p:spPr>
              <a:xfrm>
                <a:off x="2652936" y="43182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7" name="5-Point Star 66"/>
              <p:cNvSpPr/>
              <p:nvPr/>
            </p:nvSpPr>
            <p:spPr>
              <a:xfrm>
                <a:off x="2805336" y="44706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8" name="5-Point Star 67"/>
              <p:cNvSpPr/>
              <p:nvPr/>
            </p:nvSpPr>
            <p:spPr>
              <a:xfrm>
                <a:off x="2957736" y="46230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9" name="5-Point Star 68"/>
              <p:cNvSpPr/>
              <p:nvPr/>
            </p:nvSpPr>
            <p:spPr>
              <a:xfrm>
                <a:off x="3110136" y="477544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grpSp>
        <p:nvGrpSpPr>
          <p:cNvPr id="88" name="Group 87"/>
          <p:cNvGrpSpPr/>
          <p:nvPr/>
        </p:nvGrpSpPr>
        <p:grpSpPr>
          <a:xfrm>
            <a:off x="1324935" y="1435397"/>
            <a:ext cx="5112568" cy="3934008"/>
            <a:chOff x="1115616" y="764704"/>
            <a:chExt cx="5112568" cy="3934008"/>
          </a:xfrm>
        </p:grpSpPr>
        <p:cxnSp>
          <p:nvCxnSpPr>
            <p:cNvPr id="89" name="Straight Connector 88"/>
            <p:cNvCxnSpPr/>
            <p:nvPr/>
          </p:nvCxnSpPr>
          <p:spPr>
            <a:xfrm flipV="1">
              <a:off x="1187624" y="908720"/>
              <a:ext cx="2520280" cy="252028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07904" y="908720"/>
              <a:ext cx="2520280" cy="252028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87624" y="3429000"/>
              <a:ext cx="504056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2" name="Group 72"/>
            <p:cNvGrpSpPr/>
            <p:nvPr/>
          </p:nvGrpSpPr>
          <p:grpSpPr>
            <a:xfrm>
              <a:off x="3635896" y="764704"/>
              <a:ext cx="2582416" cy="2654424"/>
              <a:chOff x="3779912" y="908720"/>
              <a:chExt cx="2582416" cy="2654424"/>
            </a:xfrm>
            <a:solidFill>
              <a:srgbClr val="FFFF00"/>
            </a:solidFill>
          </p:grpSpPr>
          <p:sp>
            <p:nvSpPr>
              <p:cNvPr id="137" name="5-Point Star 136"/>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8" name="5-Point Star 137"/>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9" name="5-Point Star 138"/>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0" name="5-Point Star 139"/>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1" name="5-Point Star 140"/>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2" name="5-Point Star 141"/>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3" name="5-Point Star 142"/>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4" name="5-Point Star 143"/>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5" name="5-Point Star 144"/>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6" name="5-Point Star 145"/>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7" name="5-Point Star 146"/>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8" name="5-Point Star 147"/>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9" name="5-Point Star 148"/>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0" name="5-Point Star 149"/>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1" name="5-Point Star 150"/>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2" name="5-Point Star 151"/>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3" name="5-Point Star 152"/>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93" name="5-Point Star 92"/>
            <p:cNvSpPr/>
            <p:nvPr/>
          </p:nvSpPr>
          <p:spPr>
            <a:xfrm>
              <a:off x="1115616"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4" name="5-Point Star 93"/>
            <p:cNvSpPr/>
            <p:nvPr/>
          </p:nvSpPr>
          <p:spPr>
            <a:xfrm>
              <a:off x="1259632"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5" name="5-Point Star 94"/>
            <p:cNvSpPr/>
            <p:nvPr/>
          </p:nvSpPr>
          <p:spPr>
            <a:xfrm>
              <a:off x="1403648"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6" name="5-Point Star 95"/>
            <p:cNvSpPr/>
            <p:nvPr/>
          </p:nvSpPr>
          <p:spPr>
            <a:xfrm>
              <a:off x="154766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7" name="5-Point Star 96"/>
            <p:cNvSpPr/>
            <p:nvPr/>
          </p:nvSpPr>
          <p:spPr>
            <a:xfrm>
              <a:off x="1691680"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8" name="5-Point Star 97"/>
            <p:cNvSpPr/>
            <p:nvPr/>
          </p:nvSpPr>
          <p:spPr>
            <a:xfrm>
              <a:off x="190770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9" name="5-Point Star 98"/>
            <p:cNvSpPr/>
            <p:nvPr/>
          </p:nvSpPr>
          <p:spPr>
            <a:xfrm>
              <a:off x="2051720"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0" name="5-Point Star 99"/>
            <p:cNvSpPr/>
            <p:nvPr/>
          </p:nvSpPr>
          <p:spPr>
            <a:xfrm>
              <a:off x="226774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01" name="Group 73"/>
            <p:cNvGrpSpPr/>
            <p:nvPr/>
          </p:nvGrpSpPr>
          <p:grpSpPr>
            <a:xfrm rot="18836247">
              <a:off x="2972208" y="2080292"/>
              <a:ext cx="2582416" cy="2654424"/>
              <a:chOff x="3779912" y="908720"/>
              <a:chExt cx="2582416" cy="2654424"/>
            </a:xfrm>
            <a:solidFill>
              <a:srgbClr val="FFFF00"/>
            </a:solidFill>
          </p:grpSpPr>
          <p:sp>
            <p:nvSpPr>
              <p:cNvPr id="120" name="5-Point Star 119"/>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1" name="5-Point Star 120"/>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2" name="5-Point Star 121"/>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3" name="5-Point Star 122"/>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4" name="5-Point Star 123"/>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5" name="5-Point Star 124"/>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6" name="5-Point Star 125"/>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7" name="5-Point Star 126"/>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8" name="5-Point Star 127"/>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9" name="5-Point Star 128"/>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0" name="5-Point Star 129"/>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1" name="5-Point Star 130"/>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2" name="5-Point Star 131"/>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3" name="5-Point Star 132"/>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4" name="5-Point Star 133"/>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5" name="5-Point Star 134"/>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6" name="5-Point Star 135"/>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02" name="Group 91"/>
            <p:cNvGrpSpPr/>
            <p:nvPr/>
          </p:nvGrpSpPr>
          <p:grpSpPr>
            <a:xfrm flipH="1">
              <a:off x="1187624" y="764704"/>
              <a:ext cx="2582416" cy="2654424"/>
              <a:chOff x="3779912" y="908720"/>
              <a:chExt cx="2582416" cy="2654424"/>
            </a:xfrm>
            <a:solidFill>
              <a:srgbClr val="FFFF00"/>
            </a:solidFill>
          </p:grpSpPr>
          <p:sp>
            <p:nvSpPr>
              <p:cNvPr id="103" name="5-Point Star 102"/>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4" name="5-Point Star 103"/>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5" name="5-Point Star 104"/>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6" name="5-Point Star 105"/>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7" name="5-Point Star 106"/>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8" name="5-Point Star 107"/>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9" name="5-Point Star 108"/>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0" name="5-Point Star 109"/>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1" name="5-Point Star 110"/>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2" name="5-Point Star 111"/>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3" name="5-Point Star 112"/>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4" name="5-Point Star 113"/>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5" name="5-Point Star 114"/>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6" name="5-Point Star 115"/>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7" name="5-Point Star 116"/>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8" name="5-Point Star 117"/>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9" name="5-Point Star 118"/>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grpSp>
        <p:nvGrpSpPr>
          <p:cNvPr id="158" name="Group 157"/>
          <p:cNvGrpSpPr/>
          <p:nvPr/>
        </p:nvGrpSpPr>
        <p:grpSpPr>
          <a:xfrm rot="5400000">
            <a:off x="4313264" y="4855780"/>
            <a:ext cx="720086" cy="504056"/>
            <a:chOff x="7178287" y="1022539"/>
            <a:chExt cx="462054" cy="564450"/>
          </a:xfrm>
        </p:grpSpPr>
        <p:cxnSp>
          <p:nvCxnSpPr>
            <p:cNvPr id="154" name="Straight Connector 153"/>
            <p:cNvCxnSpPr/>
            <p:nvPr/>
          </p:nvCxnSpPr>
          <p:spPr>
            <a:xfrm flipH="1">
              <a:off x="7178288" y="1022540"/>
              <a:ext cx="238002" cy="292677"/>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416315" y="1315217"/>
              <a:ext cx="210023" cy="27177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416316" y="1022539"/>
              <a:ext cx="224025" cy="2926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178287" y="1294311"/>
              <a:ext cx="238027" cy="2926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pic>
        <p:nvPicPr>
          <p:cNvPr id="176" name="Picture 175" descr="romb.PNG"/>
          <p:cNvPicPr>
            <a:picLocks noChangeAspect="1"/>
          </p:cNvPicPr>
          <p:nvPr/>
        </p:nvPicPr>
        <p:blipFill>
          <a:blip r:embed="rId4" cstate="print"/>
          <a:stretch>
            <a:fillRect/>
          </a:stretch>
        </p:blipFill>
        <p:spPr>
          <a:xfrm>
            <a:off x="6365495" y="670693"/>
            <a:ext cx="2419688" cy="2819794"/>
          </a:xfrm>
          <a:prstGeom prst="rect">
            <a:avLst/>
          </a:prstGeom>
        </p:spPr>
      </p:pic>
      <p:grpSp>
        <p:nvGrpSpPr>
          <p:cNvPr id="177" name="Group 176"/>
          <p:cNvGrpSpPr/>
          <p:nvPr/>
        </p:nvGrpSpPr>
        <p:grpSpPr>
          <a:xfrm rot="5400000">
            <a:off x="6293487" y="1147365"/>
            <a:ext cx="2520280" cy="2088232"/>
            <a:chOff x="7178287" y="1022539"/>
            <a:chExt cx="462054" cy="564450"/>
          </a:xfrm>
        </p:grpSpPr>
        <p:cxnSp>
          <p:nvCxnSpPr>
            <p:cNvPr id="178" name="Straight Connector 177"/>
            <p:cNvCxnSpPr/>
            <p:nvPr/>
          </p:nvCxnSpPr>
          <p:spPr>
            <a:xfrm flipH="1">
              <a:off x="7178288" y="1022540"/>
              <a:ext cx="238002" cy="292677"/>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7416315" y="1315217"/>
              <a:ext cx="210023" cy="271772"/>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7416316" y="1022539"/>
              <a:ext cx="224025" cy="2926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7178287" y="1294311"/>
              <a:ext cx="238027" cy="292678"/>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cxnSp>
        <p:nvCxnSpPr>
          <p:cNvPr id="183" name="Straight Arrow Connector 182"/>
          <p:cNvCxnSpPr/>
          <p:nvPr/>
        </p:nvCxnSpPr>
        <p:spPr>
          <a:xfrm flipV="1">
            <a:off x="4925335" y="2803549"/>
            <a:ext cx="1800200" cy="2016224"/>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V="1">
            <a:off x="6509511" y="2155477"/>
            <a:ext cx="2088232" cy="720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7517623" y="1003349"/>
            <a:ext cx="0" cy="237626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7445615" y="1579413"/>
            <a:ext cx="936104" cy="369332"/>
          </a:xfrm>
          <a:prstGeom prst="rect">
            <a:avLst/>
          </a:prstGeom>
          <a:noFill/>
        </p:spPr>
        <p:txBody>
          <a:bodyPr wrap="square" rtlCol="0">
            <a:spAutoFit/>
          </a:bodyPr>
          <a:lstStyle/>
          <a:p>
            <a:r>
              <a:rPr lang="hr-HR" b="1" dirty="0"/>
              <a:t>5</a:t>
            </a:r>
            <a:r>
              <a:rPr lang="hr-HR" b="1" dirty="0" smtClean="0"/>
              <a:t>0 </a:t>
            </a:r>
            <a:r>
              <a:rPr lang="hr-HR" b="1" i="1" dirty="0" smtClean="0"/>
              <a:t>cm</a:t>
            </a:r>
            <a:endParaRPr lang="hr-HR" b="1" i="1" dirty="0"/>
          </a:p>
        </p:txBody>
      </p:sp>
      <p:sp>
        <p:nvSpPr>
          <p:cNvPr id="190" name="TextBox 189"/>
          <p:cNvSpPr txBox="1"/>
          <p:nvPr/>
        </p:nvSpPr>
        <p:spPr>
          <a:xfrm>
            <a:off x="6797543" y="2155477"/>
            <a:ext cx="936104" cy="369332"/>
          </a:xfrm>
          <a:prstGeom prst="rect">
            <a:avLst/>
          </a:prstGeom>
          <a:noFill/>
        </p:spPr>
        <p:txBody>
          <a:bodyPr wrap="square" rtlCol="0">
            <a:spAutoFit/>
          </a:bodyPr>
          <a:lstStyle/>
          <a:p>
            <a:r>
              <a:rPr lang="hr-HR" b="1" dirty="0"/>
              <a:t>4</a:t>
            </a:r>
            <a:r>
              <a:rPr lang="hr-HR" b="1" dirty="0" smtClean="0"/>
              <a:t>0 </a:t>
            </a:r>
            <a:r>
              <a:rPr lang="hr-HR" b="1" i="1" dirty="0" smtClean="0"/>
              <a:t>cm</a:t>
            </a:r>
            <a:endParaRPr lang="hr-HR" b="1" i="1" dirty="0"/>
          </a:p>
        </p:txBody>
      </p:sp>
      <p:sp>
        <p:nvSpPr>
          <p:cNvPr id="191" name="TextBox 190"/>
          <p:cNvSpPr txBox="1"/>
          <p:nvPr/>
        </p:nvSpPr>
        <p:spPr>
          <a:xfrm>
            <a:off x="8093687" y="1291381"/>
            <a:ext cx="936104" cy="461665"/>
          </a:xfrm>
          <a:prstGeom prst="rect">
            <a:avLst/>
          </a:prstGeom>
          <a:noFill/>
        </p:spPr>
        <p:txBody>
          <a:bodyPr wrap="square" rtlCol="0">
            <a:spAutoFit/>
          </a:bodyPr>
          <a:lstStyle/>
          <a:p>
            <a:r>
              <a:rPr lang="hr-HR" sz="2400" b="1" dirty="0"/>
              <a:t>z</a:t>
            </a:r>
            <a:endParaRPr lang="hr-HR" sz="2400" b="1" i="1" dirty="0"/>
          </a:p>
        </p:txBody>
      </p:sp>
      <p:sp>
        <p:nvSpPr>
          <p:cNvPr id="192" name="TextBox 191"/>
          <p:cNvSpPr txBox="1"/>
          <p:nvPr/>
        </p:nvSpPr>
        <p:spPr>
          <a:xfrm>
            <a:off x="6725535" y="2659533"/>
            <a:ext cx="936104" cy="461665"/>
          </a:xfrm>
          <a:prstGeom prst="rect">
            <a:avLst/>
          </a:prstGeom>
          <a:noFill/>
        </p:spPr>
        <p:txBody>
          <a:bodyPr wrap="square" rtlCol="0">
            <a:spAutoFit/>
          </a:bodyPr>
          <a:lstStyle/>
          <a:p>
            <a:r>
              <a:rPr lang="hr-HR" sz="2400" b="1" dirty="0" smtClean="0"/>
              <a:t>z</a:t>
            </a:r>
            <a:endParaRPr lang="hr-HR" sz="2400" b="1" i="1" dirty="0"/>
          </a:p>
        </p:txBody>
      </p:sp>
      <p:sp>
        <p:nvSpPr>
          <p:cNvPr id="193" name="TextBox 192"/>
          <p:cNvSpPr txBox="1"/>
          <p:nvPr/>
        </p:nvSpPr>
        <p:spPr>
          <a:xfrm>
            <a:off x="6653527" y="1363389"/>
            <a:ext cx="936104" cy="461665"/>
          </a:xfrm>
          <a:prstGeom prst="rect">
            <a:avLst/>
          </a:prstGeom>
          <a:noFill/>
        </p:spPr>
        <p:txBody>
          <a:bodyPr wrap="square" rtlCol="0">
            <a:spAutoFit/>
          </a:bodyPr>
          <a:lstStyle/>
          <a:p>
            <a:r>
              <a:rPr lang="hr-HR" sz="2400" b="1" dirty="0"/>
              <a:t>z</a:t>
            </a:r>
            <a:endParaRPr lang="hr-HR" sz="2400" b="1" i="1" dirty="0"/>
          </a:p>
        </p:txBody>
      </p:sp>
      <p:sp>
        <p:nvSpPr>
          <p:cNvPr id="194" name="TextBox 193"/>
          <p:cNvSpPr txBox="1"/>
          <p:nvPr/>
        </p:nvSpPr>
        <p:spPr>
          <a:xfrm>
            <a:off x="8021679" y="2587525"/>
            <a:ext cx="936104" cy="461665"/>
          </a:xfrm>
          <a:prstGeom prst="rect">
            <a:avLst/>
          </a:prstGeom>
          <a:noFill/>
        </p:spPr>
        <p:txBody>
          <a:bodyPr wrap="square" rtlCol="0">
            <a:spAutoFit/>
          </a:bodyPr>
          <a:lstStyle/>
          <a:p>
            <a:r>
              <a:rPr lang="hr-HR" sz="2400" b="1" dirty="0"/>
              <a:t>z</a:t>
            </a:r>
            <a:endParaRPr lang="hr-HR" sz="2400" b="1" i="1" dirty="0"/>
          </a:p>
        </p:txBody>
      </p:sp>
      <p:grpSp>
        <p:nvGrpSpPr>
          <p:cNvPr id="215" name="Group 214"/>
          <p:cNvGrpSpPr/>
          <p:nvPr/>
        </p:nvGrpSpPr>
        <p:grpSpPr>
          <a:xfrm>
            <a:off x="4349271" y="4675757"/>
            <a:ext cx="648072" cy="792088"/>
            <a:chOff x="4139952" y="4005064"/>
            <a:chExt cx="648072" cy="792088"/>
          </a:xfrm>
        </p:grpSpPr>
        <p:grpSp>
          <p:nvGrpSpPr>
            <p:cNvPr id="201" name="Group 200"/>
            <p:cNvGrpSpPr/>
            <p:nvPr/>
          </p:nvGrpSpPr>
          <p:grpSpPr>
            <a:xfrm>
              <a:off x="4427984" y="4005064"/>
              <a:ext cx="288032" cy="432048"/>
              <a:chOff x="4427984" y="4005064"/>
              <a:chExt cx="288032" cy="432048"/>
            </a:xfrm>
          </p:grpSpPr>
          <p:sp>
            <p:nvSpPr>
              <p:cNvPr id="198" name="5-Point Star 197"/>
              <p:cNvSpPr/>
              <p:nvPr/>
            </p:nvSpPr>
            <p:spPr>
              <a:xfrm>
                <a:off x="4427984" y="400506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99" name="5-Point Star 198"/>
              <p:cNvSpPr/>
              <p:nvPr/>
            </p:nvSpPr>
            <p:spPr>
              <a:xfrm>
                <a:off x="4499992" y="4149080"/>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0" name="5-Point Star 199"/>
              <p:cNvSpPr/>
              <p:nvPr/>
            </p:nvSpPr>
            <p:spPr>
              <a:xfrm>
                <a:off x="4572000" y="422108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202" name="Group 201"/>
            <p:cNvGrpSpPr/>
            <p:nvPr/>
          </p:nvGrpSpPr>
          <p:grpSpPr>
            <a:xfrm flipH="1">
              <a:off x="4499992" y="4365104"/>
              <a:ext cx="288032" cy="432048"/>
              <a:chOff x="4427984" y="4005064"/>
              <a:chExt cx="288032" cy="432048"/>
            </a:xfrm>
          </p:grpSpPr>
          <p:sp>
            <p:nvSpPr>
              <p:cNvPr id="203" name="5-Point Star 202"/>
              <p:cNvSpPr/>
              <p:nvPr/>
            </p:nvSpPr>
            <p:spPr>
              <a:xfrm>
                <a:off x="4427984" y="400506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4" name="5-Point Star 203"/>
              <p:cNvSpPr/>
              <p:nvPr/>
            </p:nvSpPr>
            <p:spPr>
              <a:xfrm>
                <a:off x="4499992" y="4149080"/>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5" name="5-Point Star 204"/>
              <p:cNvSpPr/>
              <p:nvPr/>
            </p:nvSpPr>
            <p:spPr>
              <a:xfrm>
                <a:off x="4572000" y="422108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206" name="Group 205"/>
            <p:cNvGrpSpPr/>
            <p:nvPr/>
          </p:nvGrpSpPr>
          <p:grpSpPr>
            <a:xfrm>
              <a:off x="4211960" y="4365104"/>
              <a:ext cx="288032" cy="432048"/>
              <a:chOff x="4427984" y="4005064"/>
              <a:chExt cx="288032" cy="432048"/>
            </a:xfrm>
          </p:grpSpPr>
          <p:sp>
            <p:nvSpPr>
              <p:cNvPr id="207" name="5-Point Star 206"/>
              <p:cNvSpPr/>
              <p:nvPr/>
            </p:nvSpPr>
            <p:spPr>
              <a:xfrm>
                <a:off x="4427984" y="400506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8" name="5-Point Star 207"/>
              <p:cNvSpPr/>
              <p:nvPr/>
            </p:nvSpPr>
            <p:spPr>
              <a:xfrm>
                <a:off x="4499992" y="4149080"/>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09" name="5-Point Star 208"/>
              <p:cNvSpPr/>
              <p:nvPr/>
            </p:nvSpPr>
            <p:spPr>
              <a:xfrm>
                <a:off x="4572000" y="422108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210" name="Group 209"/>
            <p:cNvGrpSpPr/>
            <p:nvPr/>
          </p:nvGrpSpPr>
          <p:grpSpPr>
            <a:xfrm flipH="1">
              <a:off x="4139952" y="4077072"/>
              <a:ext cx="288032" cy="432048"/>
              <a:chOff x="4427984" y="4005064"/>
              <a:chExt cx="288032" cy="432048"/>
            </a:xfrm>
          </p:grpSpPr>
          <p:sp>
            <p:nvSpPr>
              <p:cNvPr id="211" name="5-Point Star 210"/>
              <p:cNvSpPr/>
              <p:nvPr/>
            </p:nvSpPr>
            <p:spPr>
              <a:xfrm>
                <a:off x="4427984" y="400506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2" name="5-Point Star 211"/>
              <p:cNvSpPr/>
              <p:nvPr/>
            </p:nvSpPr>
            <p:spPr>
              <a:xfrm>
                <a:off x="4499992" y="4149080"/>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213" name="5-Point Star 212"/>
              <p:cNvSpPr/>
              <p:nvPr/>
            </p:nvSpPr>
            <p:spPr>
              <a:xfrm>
                <a:off x="4572000" y="4221088"/>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cxnSp>
        <p:nvCxnSpPr>
          <p:cNvPr id="160" name="Straight Arrow Connector 159"/>
          <p:cNvCxnSpPr/>
          <p:nvPr/>
        </p:nvCxnSpPr>
        <p:spPr>
          <a:xfrm>
            <a:off x="2405055" y="4675757"/>
            <a:ext cx="1138718" cy="1044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340680" y="5892022"/>
            <a:ext cx="1403648" cy="584775"/>
          </a:xfrm>
          <a:prstGeom prst="rect">
            <a:avLst/>
          </a:prstGeom>
          <a:noFill/>
        </p:spPr>
        <p:txBody>
          <a:bodyPr wrap="square" rtlCol="0">
            <a:spAutoFit/>
          </a:bodyPr>
          <a:lstStyle/>
          <a:p>
            <a:r>
              <a:rPr lang="hr-HR" sz="3200" b="1" dirty="0">
                <a:solidFill>
                  <a:srgbClr val="FF0000"/>
                </a:solidFill>
              </a:rPr>
              <a:t>1</a:t>
            </a:r>
            <a:r>
              <a:rPr lang="hr-HR" sz="3200" b="1" dirty="0" smtClean="0">
                <a:solidFill>
                  <a:srgbClr val="FF0000"/>
                </a:solidFill>
              </a:rPr>
              <a:t> m</a:t>
            </a:r>
            <a:endParaRPr lang="hr-HR" sz="3200" b="1" dirty="0">
              <a:solidFill>
                <a:srgbClr val="FF0000"/>
              </a:solidFill>
            </a:endParaRPr>
          </a:p>
        </p:txBody>
      </p:sp>
      <p:sp>
        <p:nvSpPr>
          <p:cNvPr id="162" name="TextBox 161"/>
          <p:cNvSpPr txBox="1"/>
          <p:nvPr/>
        </p:nvSpPr>
        <p:spPr>
          <a:xfrm>
            <a:off x="2765095" y="5611861"/>
            <a:ext cx="1403648" cy="584775"/>
          </a:xfrm>
          <a:prstGeom prst="rect">
            <a:avLst/>
          </a:prstGeom>
          <a:noFill/>
        </p:spPr>
        <p:txBody>
          <a:bodyPr wrap="square" rtlCol="0">
            <a:spAutoFit/>
          </a:bodyPr>
          <a:lstStyle/>
          <a:p>
            <a:r>
              <a:rPr lang="hr-HR" sz="3200" b="1" dirty="0" smtClean="0">
                <a:solidFill>
                  <a:schemeClr val="bg1"/>
                </a:solidFill>
              </a:rPr>
              <a:t>y</a:t>
            </a:r>
            <a:endParaRPr lang="hr-HR" sz="3200" b="1" i="1" dirty="0">
              <a:solidFill>
                <a:schemeClr val="bg1"/>
              </a:solidFill>
            </a:endParaRPr>
          </a:p>
        </p:txBody>
      </p:sp>
      <p:sp>
        <p:nvSpPr>
          <p:cNvPr id="163" name="TextBox 162"/>
          <p:cNvSpPr txBox="1"/>
          <p:nvPr/>
        </p:nvSpPr>
        <p:spPr>
          <a:xfrm>
            <a:off x="2117023" y="4891781"/>
            <a:ext cx="1403648" cy="584775"/>
          </a:xfrm>
          <a:prstGeom prst="rect">
            <a:avLst/>
          </a:prstGeom>
          <a:noFill/>
        </p:spPr>
        <p:txBody>
          <a:bodyPr wrap="square" rtlCol="0">
            <a:spAutoFit/>
          </a:bodyPr>
          <a:lstStyle/>
          <a:p>
            <a:r>
              <a:rPr lang="hr-HR" sz="3200" b="1" dirty="0" smtClean="0">
                <a:solidFill>
                  <a:schemeClr val="bg1"/>
                </a:solidFill>
              </a:rPr>
              <a:t>y</a:t>
            </a:r>
            <a:endParaRPr lang="hr-HR" sz="3200" b="1" i="1" dirty="0">
              <a:solidFill>
                <a:schemeClr val="bg1"/>
              </a:solidFill>
            </a:endParaRPr>
          </a:p>
        </p:txBody>
      </p:sp>
      <p:sp>
        <p:nvSpPr>
          <p:cNvPr id="164" name="TextBox 163"/>
          <p:cNvSpPr txBox="1"/>
          <p:nvPr/>
        </p:nvSpPr>
        <p:spPr>
          <a:xfrm>
            <a:off x="3485175" y="4819773"/>
            <a:ext cx="648072" cy="584775"/>
          </a:xfrm>
          <a:prstGeom prst="rect">
            <a:avLst/>
          </a:prstGeom>
          <a:noFill/>
        </p:spPr>
        <p:txBody>
          <a:bodyPr wrap="square" rtlCol="0">
            <a:spAutoFit/>
          </a:bodyPr>
          <a:lstStyle/>
          <a:p>
            <a:r>
              <a:rPr lang="hr-HR" sz="3200" b="1" dirty="0" smtClean="0">
                <a:solidFill>
                  <a:schemeClr val="bg1"/>
                </a:solidFill>
              </a:rPr>
              <a:t>y</a:t>
            </a:r>
            <a:endParaRPr lang="hr-HR" sz="3200" b="1" i="1" dirty="0">
              <a:solidFill>
                <a:schemeClr val="bg1"/>
              </a:solidFill>
            </a:endParaRPr>
          </a:p>
        </p:txBody>
      </p:sp>
      <p:sp>
        <p:nvSpPr>
          <p:cNvPr id="165" name="TextBox 164"/>
          <p:cNvSpPr txBox="1"/>
          <p:nvPr/>
        </p:nvSpPr>
        <p:spPr>
          <a:xfrm>
            <a:off x="2693087" y="4171701"/>
            <a:ext cx="1403648" cy="584775"/>
          </a:xfrm>
          <a:prstGeom prst="rect">
            <a:avLst/>
          </a:prstGeom>
          <a:noFill/>
        </p:spPr>
        <p:txBody>
          <a:bodyPr wrap="square" rtlCol="0">
            <a:spAutoFit/>
          </a:bodyPr>
          <a:lstStyle/>
          <a:p>
            <a:r>
              <a:rPr lang="hr-HR" sz="3200" b="1" dirty="0" smtClean="0">
                <a:solidFill>
                  <a:schemeClr val="bg1"/>
                </a:solidFill>
              </a:rPr>
              <a:t>y</a:t>
            </a:r>
            <a:endParaRPr lang="hr-HR" sz="3200" b="1" i="1" dirty="0">
              <a:solidFill>
                <a:schemeClr val="bg1"/>
              </a:solidFill>
            </a:endParaRPr>
          </a:p>
        </p:txBody>
      </p:sp>
      <p:cxnSp>
        <p:nvCxnSpPr>
          <p:cNvPr id="4" name="Straight Arrow Connector 3"/>
          <p:cNvCxnSpPr/>
          <p:nvPr/>
        </p:nvCxnSpPr>
        <p:spPr>
          <a:xfrm flipV="1">
            <a:off x="884503" y="5344992"/>
            <a:ext cx="1956048" cy="698917"/>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66" name="TextBox 165"/>
          <p:cNvSpPr txBox="1"/>
          <p:nvPr/>
        </p:nvSpPr>
        <p:spPr>
          <a:xfrm rot="2691462">
            <a:off x="4877809" y="2405701"/>
            <a:ext cx="1403648" cy="707886"/>
          </a:xfrm>
          <a:prstGeom prst="rect">
            <a:avLst/>
          </a:prstGeom>
          <a:noFill/>
        </p:spPr>
        <p:txBody>
          <a:bodyPr wrap="square" rtlCol="0">
            <a:spAutoFit/>
          </a:bodyPr>
          <a:lstStyle/>
          <a:p>
            <a:r>
              <a:rPr lang="hr-HR" sz="4000" b="1" dirty="0" smtClean="0">
                <a:solidFill>
                  <a:srgbClr val="FF0000"/>
                </a:solidFill>
              </a:rPr>
              <a:t>x</a:t>
            </a:r>
            <a:endParaRPr lang="hr-HR" sz="4000" b="1" i="1" dirty="0">
              <a:solidFill>
                <a:srgbClr val="FF0000"/>
              </a:solidFill>
            </a:endParaRPr>
          </a:p>
        </p:txBody>
      </p:sp>
      <p:sp>
        <p:nvSpPr>
          <p:cNvPr id="167" name="TextBox 166"/>
          <p:cNvSpPr txBox="1"/>
          <p:nvPr/>
        </p:nvSpPr>
        <p:spPr>
          <a:xfrm rot="18881643">
            <a:off x="1612356" y="2308683"/>
            <a:ext cx="1403648" cy="707886"/>
          </a:xfrm>
          <a:prstGeom prst="rect">
            <a:avLst/>
          </a:prstGeom>
          <a:noFill/>
        </p:spPr>
        <p:txBody>
          <a:bodyPr wrap="square" rtlCol="0">
            <a:spAutoFit/>
          </a:bodyPr>
          <a:lstStyle/>
          <a:p>
            <a:r>
              <a:rPr lang="hr-HR" sz="4000" b="1" dirty="0" smtClean="0">
                <a:solidFill>
                  <a:srgbClr val="FF0000"/>
                </a:solidFill>
              </a:rPr>
              <a:t>x</a:t>
            </a:r>
            <a:endParaRPr lang="hr-HR" sz="4000" b="1" i="1" dirty="0">
              <a:solidFill>
                <a:srgbClr val="FF0000"/>
              </a:solidFill>
            </a:endParaRPr>
          </a:p>
        </p:txBody>
      </p:sp>
      <p:sp>
        <p:nvSpPr>
          <p:cNvPr id="168" name="TextBox 167"/>
          <p:cNvSpPr txBox="1"/>
          <p:nvPr/>
        </p:nvSpPr>
        <p:spPr>
          <a:xfrm>
            <a:off x="3254496" y="3416597"/>
            <a:ext cx="1512168" cy="707886"/>
          </a:xfrm>
          <a:prstGeom prst="rect">
            <a:avLst/>
          </a:prstGeom>
          <a:noFill/>
        </p:spPr>
        <p:txBody>
          <a:bodyPr wrap="square" rtlCol="0">
            <a:spAutoFit/>
          </a:bodyPr>
          <a:lstStyle/>
          <a:p>
            <a:r>
              <a:rPr lang="hr-HR" sz="4000" b="1" dirty="0">
                <a:solidFill>
                  <a:schemeClr val="bg1"/>
                </a:solidFill>
              </a:rPr>
              <a:t>4</a:t>
            </a:r>
            <a:r>
              <a:rPr lang="hr-HR" sz="4000" b="1" dirty="0" smtClean="0">
                <a:solidFill>
                  <a:schemeClr val="bg1"/>
                </a:solidFill>
              </a:rPr>
              <a:t>0 </a:t>
            </a:r>
            <a:r>
              <a:rPr lang="hr-HR" sz="4000" b="1" i="1" dirty="0" smtClean="0">
                <a:solidFill>
                  <a:schemeClr val="bg1"/>
                </a:solidFill>
              </a:rPr>
              <a:t>dm</a:t>
            </a:r>
            <a:endParaRPr lang="hr-HR" sz="4000" b="1" i="1" dirty="0">
              <a:solidFill>
                <a:schemeClr val="bg1"/>
              </a:solidFill>
            </a:endParaRPr>
          </a:p>
        </p:txBody>
      </p:sp>
      <p:cxnSp>
        <p:nvCxnSpPr>
          <p:cNvPr id="169" name="Straight Arrow Connector 168"/>
          <p:cNvCxnSpPr/>
          <p:nvPr/>
        </p:nvCxnSpPr>
        <p:spPr>
          <a:xfrm flipH="1">
            <a:off x="3896380" y="1543409"/>
            <a:ext cx="17633" cy="25200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3857416" y="2480674"/>
            <a:ext cx="1584176" cy="707886"/>
          </a:xfrm>
          <a:prstGeom prst="rect">
            <a:avLst/>
          </a:prstGeom>
          <a:noFill/>
        </p:spPr>
        <p:txBody>
          <a:bodyPr wrap="square" rtlCol="0">
            <a:spAutoFit/>
          </a:bodyPr>
          <a:lstStyle/>
          <a:p>
            <a:r>
              <a:rPr lang="hr-HR" sz="4000" b="1" dirty="0" smtClean="0">
                <a:solidFill>
                  <a:srgbClr val="FF0000"/>
                </a:solidFill>
              </a:rPr>
              <a:t>30 </a:t>
            </a:r>
            <a:r>
              <a:rPr lang="hr-HR" sz="4000" b="1" i="1" dirty="0" smtClean="0">
                <a:solidFill>
                  <a:srgbClr val="FF0000"/>
                </a:solidFill>
              </a:rPr>
              <a:t>dm</a:t>
            </a:r>
            <a:endParaRPr lang="hr-HR" sz="4000" b="1" i="1" dirty="0">
              <a:solidFill>
                <a:srgbClr val="FF0000"/>
              </a:solidFill>
            </a:endParaRPr>
          </a:p>
        </p:txBody>
      </p:sp>
      <p:sp>
        <p:nvSpPr>
          <p:cNvPr id="171" name="Title 1"/>
          <p:cNvSpPr>
            <a:spLocks noGrp="1"/>
          </p:cNvSpPr>
          <p:nvPr>
            <p:ph type="title"/>
          </p:nvPr>
        </p:nvSpPr>
        <p:spPr>
          <a:xfrm>
            <a:off x="406360" y="260648"/>
            <a:ext cx="7766039" cy="1143000"/>
          </a:xfrm>
        </p:spPr>
        <p:txBody>
          <a:bodyPr>
            <a:noAutofit/>
          </a:bodyPr>
          <a:lstStyle/>
          <a:p>
            <a:pPr algn="l"/>
            <a:r>
              <a:rPr lang="hr-HR" sz="2400" dirty="0" smtClean="0"/>
              <a:t>Izračunaj duljinu lampica koje Ivan želi staviti na prednji dio kuće, kao na slici.</a:t>
            </a:r>
            <a:endParaRPr lang="hr-HR" sz="2400" dirty="0"/>
          </a:p>
        </p:txBody>
      </p:sp>
    </p:spTree>
    <p:extLst>
      <p:ext uri="{BB962C8B-B14F-4D97-AF65-F5344CB8AC3E}">
        <p14:creationId xmlns:p14="http://schemas.microsoft.com/office/powerpoint/2010/main" val="88233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8" presetClass="exit" presetSubtype="12" fill="hold" nodeType="clickEffect">
                                  <p:stCondLst>
                                    <p:cond delay="0"/>
                                  </p:stCondLst>
                                  <p:childTnLst>
                                    <p:animEffect transition="out" filter="strips(downLeft)">
                                      <p:cBhvr>
                                        <p:cTn id="34" dur="500"/>
                                        <p:tgtEl>
                                          <p:spTgt spid="158"/>
                                        </p:tgtEl>
                                      </p:cBhvr>
                                    </p:animEffect>
                                    <p:set>
                                      <p:cBhvr>
                                        <p:cTn id="35" dur="1" fill="hold">
                                          <p:stCondLst>
                                            <p:cond delay="499"/>
                                          </p:stCondLst>
                                        </p:cTn>
                                        <p:tgtEl>
                                          <p:spTgt spid="158"/>
                                        </p:tgtEl>
                                        <p:attrNameLst>
                                          <p:attrName>style.visibility</p:attrName>
                                        </p:attrNameLst>
                                      </p:cBhvr>
                                      <p:to>
                                        <p:strVal val="hidden"/>
                                      </p:to>
                                    </p:set>
                                  </p:childTnLst>
                                </p:cTn>
                              </p:par>
                              <p:par>
                                <p:cTn id="36" presetID="20" presetClass="entr" presetSubtype="0" fill="hold" nodeType="withEffect">
                                  <p:stCondLst>
                                    <p:cond delay="0"/>
                                  </p:stCondLst>
                                  <p:childTnLst>
                                    <p:set>
                                      <p:cBhvr>
                                        <p:cTn id="37" dur="1" fill="hold">
                                          <p:stCondLst>
                                            <p:cond delay="0"/>
                                          </p:stCondLst>
                                        </p:cTn>
                                        <p:tgtEl>
                                          <p:spTgt spid="215"/>
                                        </p:tgtEl>
                                        <p:attrNameLst>
                                          <p:attrName>style.visibility</p:attrName>
                                        </p:attrNameLst>
                                      </p:cBhvr>
                                      <p:to>
                                        <p:strVal val="visible"/>
                                      </p:to>
                                    </p:set>
                                    <p:animEffect transition="in" filter="wedge">
                                      <p:cBhvr>
                                        <p:cTn id="38" dur="500"/>
                                        <p:tgtEl>
                                          <p:spTgt spid="215"/>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P spid="190" grpId="0"/>
      <p:bldP spid="191" grpId="0"/>
      <p:bldP spid="192" grpId="0"/>
      <p:bldP spid="193" grpId="0"/>
      <p:bldP spid="194" grpId="0"/>
      <p:bldP spid="161" grpId="0"/>
      <p:bldP spid="162" grpId="0"/>
      <p:bldP spid="163" grpId="0"/>
      <p:bldP spid="164" grpId="0"/>
      <p:bldP spid="165" grpId="0"/>
      <p:bldP spid="166" grpId="0"/>
      <p:bldP spid="167" grpId="0"/>
      <p:bldP spid="168" grpId="0"/>
      <p:bldP spid="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ouse_full.png"/>
          <p:cNvPicPr>
            <a:picLocks noGrp="1" noChangeAspect="1"/>
          </p:cNvPicPr>
          <p:nvPr>
            <p:ph idx="1"/>
          </p:nvPr>
        </p:nvPicPr>
        <p:blipFill>
          <a:blip r:embed="rId2" cstate="print"/>
          <a:stretch>
            <a:fillRect/>
          </a:stretch>
        </p:blipFill>
        <p:spPr>
          <a:xfrm>
            <a:off x="819683" y="959582"/>
            <a:ext cx="6268657" cy="6554777"/>
          </a:xfrm>
        </p:spPr>
      </p:pic>
      <p:cxnSp>
        <p:nvCxnSpPr>
          <p:cNvPr id="8" name="Straight Connector 7"/>
          <p:cNvCxnSpPr/>
          <p:nvPr/>
        </p:nvCxnSpPr>
        <p:spPr>
          <a:xfrm flipV="1">
            <a:off x="1396943" y="1579413"/>
            <a:ext cx="2520280" cy="252028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17223" y="1579413"/>
            <a:ext cx="2520280" cy="252028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96943" y="4099693"/>
            <a:ext cx="5040560" cy="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88" name="Group 87"/>
          <p:cNvGrpSpPr/>
          <p:nvPr/>
        </p:nvGrpSpPr>
        <p:grpSpPr>
          <a:xfrm>
            <a:off x="1324935" y="1435397"/>
            <a:ext cx="5112568" cy="3934008"/>
            <a:chOff x="1115616" y="764704"/>
            <a:chExt cx="5112568" cy="3934008"/>
          </a:xfrm>
        </p:grpSpPr>
        <p:cxnSp>
          <p:nvCxnSpPr>
            <p:cNvPr id="89" name="Straight Connector 88"/>
            <p:cNvCxnSpPr/>
            <p:nvPr/>
          </p:nvCxnSpPr>
          <p:spPr>
            <a:xfrm flipV="1">
              <a:off x="1187624" y="908720"/>
              <a:ext cx="2520280" cy="252028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07904" y="908720"/>
              <a:ext cx="2520280" cy="252028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187624" y="3429000"/>
              <a:ext cx="5040560" cy="0"/>
            </a:xfrm>
            <a:prstGeom prst="line">
              <a:avLst/>
            </a:prstGeom>
            <a:ln w="508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2" name="Group 72"/>
            <p:cNvGrpSpPr/>
            <p:nvPr/>
          </p:nvGrpSpPr>
          <p:grpSpPr>
            <a:xfrm>
              <a:off x="3635896" y="764704"/>
              <a:ext cx="2582416" cy="2654424"/>
              <a:chOff x="3779912" y="908720"/>
              <a:chExt cx="2582416" cy="2654424"/>
            </a:xfrm>
            <a:solidFill>
              <a:srgbClr val="FFFF00"/>
            </a:solidFill>
          </p:grpSpPr>
          <p:sp>
            <p:nvSpPr>
              <p:cNvPr id="137" name="5-Point Star 136"/>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8" name="5-Point Star 137"/>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9" name="5-Point Star 138"/>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0" name="5-Point Star 139"/>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1" name="5-Point Star 140"/>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2" name="5-Point Star 141"/>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3" name="5-Point Star 142"/>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4" name="5-Point Star 143"/>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5" name="5-Point Star 144"/>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6" name="5-Point Star 145"/>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7" name="5-Point Star 146"/>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8" name="5-Point Star 147"/>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9" name="5-Point Star 148"/>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0" name="5-Point Star 149"/>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1" name="5-Point Star 150"/>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2" name="5-Point Star 151"/>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53" name="5-Point Star 152"/>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sp>
          <p:nvSpPr>
            <p:cNvPr id="93" name="5-Point Star 92"/>
            <p:cNvSpPr/>
            <p:nvPr/>
          </p:nvSpPr>
          <p:spPr>
            <a:xfrm>
              <a:off x="1115616"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4" name="5-Point Star 93"/>
            <p:cNvSpPr/>
            <p:nvPr/>
          </p:nvSpPr>
          <p:spPr>
            <a:xfrm>
              <a:off x="1259632"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5" name="5-Point Star 94"/>
            <p:cNvSpPr/>
            <p:nvPr/>
          </p:nvSpPr>
          <p:spPr>
            <a:xfrm>
              <a:off x="1403648"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6" name="5-Point Star 95"/>
            <p:cNvSpPr/>
            <p:nvPr/>
          </p:nvSpPr>
          <p:spPr>
            <a:xfrm>
              <a:off x="154766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7" name="5-Point Star 96"/>
            <p:cNvSpPr/>
            <p:nvPr/>
          </p:nvSpPr>
          <p:spPr>
            <a:xfrm>
              <a:off x="1691680"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8" name="5-Point Star 97"/>
            <p:cNvSpPr/>
            <p:nvPr/>
          </p:nvSpPr>
          <p:spPr>
            <a:xfrm>
              <a:off x="190770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99" name="5-Point Star 98"/>
            <p:cNvSpPr/>
            <p:nvPr/>
          </p:nvSpPr>
          <p:spPr>
            <a:xfrm>
              <a:off x="2051720"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0" name="5-Point Star 99"/>
            <p:cNvSpPr/>
            <p:nvPr/>
          </p:nvSpPr>
          <p:spPr>
            <a:xfrm>
              <a:off x="2267744" y="3284984"/>
              <a:ext cx="144016" cy="216024"/>
            </a:xfrm>
            <a:prstGeom prst="star5">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nvGrpSpPr>
            <p:cNvPr id="101" name="Group 73"/>
            <p:cNvGrpSpPr/>
            <p:nvPr/>
          </p:nvGrpSpPr>
          <p:grpSpPr>
            <a:xfrm rot="18836247">
              <a:off x="2972208" y="2080292"/>
              <a:ext cx="2582416" cy="2654424"/>
              <a:chOff x="3779912" y="908720"/>
              <a:chExt cx="2582416" cy="2654424"/>
            </a:xfrm>
            <a:solidFill>
              <a:srgbClr val="FFFF00"/>
            </a:solidFill>
          </p:grpSpPr>
          <p:sp>
            <p:nvSpPr>
              <p:cNvPr id="120" name="5-Point Star 119"/>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1" name="5-Point Star 120"/>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2" name="5-Point Star 121"/>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3" name="5-Point Star 122"/>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4" name="5-Point Star 123"/>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5" name="5-Point Star 124"/>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6" name="5-Point Star 125"/>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7" name="5-Point Star 126"/>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8" name="5-Point Star 127"/>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9" name="5-Point Star 128"/>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0" name="5-Point Star 129"/>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1" name="5-Point Star 130"/>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2" name="5-Point Star 131"/>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3" name="5-Point Star 132"/>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4" name="5-Point Star 133"/>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5" name="5-Point Star 134"/>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36" name="5-Point Star 135"/>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nvGrpSpPr>
            <p:cNvPr id="102" name="Group 91"/>
            <p:cNvGrpSpPr/>
            <p:nvPr/>
          </p:nvGrpSpPr>
          <p:grpSpPr>
            <a:xfrm flipH="1">
              <a:off x="1187624" y="764704"/>
              <a:ext cx="2582416" cy="2654424"/>
              <a:chOff x="3779912" y="908720"/>
              <a:chExt cx="2582416" cy="2654424"/>
            </a:xfrm>
            <a:solidFill>
              <a:srgbClr val="FFFF00"/>
            </a:solidFill>
          </p:grpSpPr>
          <p:sp>
            <p:nvSpPr>
              <p:cNvPr id="103" name="5-Point Star 102"/>
              <p:cNvSpPr/>
              <p:nvPr/>
            </p:nvSpPr>
            <p:spPr>
              <a:xfrm>
                <a:off x="3779912" y="908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4" name="5-Point Star 103"/>
              <p:cNvSpPr/>
              <p:nvPr/>
            </p:nvSpPr>
            <p:spPr>
              <a:xfrm>
                <a:off x="3932312" y="1061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5" name="5-Point Star 104"/>
              <p:cNvSpPr/>
              <p:nvPr/>
            </p:nvSpPr>
            <p:spPr>
              <a:xfrm>
                <a:off x="4084712" y="1213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6" name="5-Point Star 105"/>
              <p:cNvSpPr/>
              <p:nvPr/>
            </p:nvSpPr>
            <p:spPr>
              <a:xfrm>
                <a:off x="4237112" y="1365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7" name="5-Point Star 106"/>
              <p:cNvSpPr/>
              <p:nvPr/>
            </p:nvSpPr>
            <p:spPr>
              <a:xfrm>
                <a:off x="4389512" y="1518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8" name="5-Point Star 107"/>
              <p:cNvSpPr/>
              <p:nvPr/>
            </p:nvSpPr>
            <p:spPr>
              <a:xfrm>
                <a:off x="4541912" y="1670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9" name="5-Point Star 108"/>
              <p:cNvSpPr/>
              <p:nvPr/>
            </p:nvSpPr>
            <p:spPr>
              <a:xfrm>
                <a:off x="4694312" y="1823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0" name="5-Point Star 109"/>
              <p:cNvSpPr/>
              <p:nvPr/>
            </p:nvSpPr>
            <p:spPr>
              <a:xfrm>
                <a:off x="4846712" y="1975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1" name="5-Point Star 110"/>
              <p:cNvSpPr/>
              <p:nvPr/>
            </p:nvSpPr>
            <p:spPr>
              <a:xfrm>
                <a:off x="4999112" y="2127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2" name="5-Point Star 111"/>
              <p:cNvSpPr/>
              <p:nvPr/>
            </p:nvSpPr>
            <p:spPr>
              <a:xfrm>
                <a:off x="5151512" y="2280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3" name="5-Point Star 112"/>
              <p:cNvSpPr/>
              <p:nvPr/>
            </p:nvSpPr>
            <p:spPr>
              <a:xfrm>
                <a:off x="5303912" y="2432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4" name="5-Point Star 113"/>
              <p:cNvSpPr/>
              <p:nvPr/>
            </p:nvSpPr>
            <p:spPr>
              <a:xfrm>
                <a:off x="5456312" y="2585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5" name="5-Point Star 114"/>
              <p:cNvSpPr/>
              <p:nvPr/>
            </p:nvSpPr>
            <p:spPr>
              <a:xfrm>
                <a:off x="5608712" y="27375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6" name="5-Point Star 115"/>
              <p:cNvSpPr/>
              <p:nvPr/>
            </p:nvSpPr>
            <p:spPr>
              <a:xfrm>
                <a:off x="5761112" y="28899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7" name="5-Point Star 116"/>
              <p:cNvSpPr/>
              <p:nvPr/>
            </p:nvSpPr>
            <p:spPr>
              <a:xfrm>
                <a:off x="5913512" y="30423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8" name="5-Point Star 117"/>
              <p:cNvSpPr/>
              <p:nvPr/>
            </p:nvSpPr>
            <p:spPr>
              <a:xfrm>
                <a:off x="6065912" y="31947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9" name="5-Point Star 118"/>
              <p:cNvSpPr/>
              <p:nvPr/>
            </p:nvSpPr>
            <p:spPr>
              <a:xfrm>
                <a:off x="6218312" y="3347120"/>
                <a:ext cx="144016" cy="216024"/>
              </a:xfrm>
              <a:prstGeom prst="star5">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grpSp>
      </p:grpSp>
      <p:sp>
        <p:nvSpPr>
          <p:cNvPr id="73" name="TextBox 72"/>
          <p:cNvSpPr txBox="1"/>
          <p:nvPr/>
        </p:nvSpPr>
        <p:spPr>
          <a:xfrm>
            <a:off x="3064452" y="3405447"/>
            <a:ext cx="1776961" cy="707886"/>
          </a:xfrm>
          <a:prstGeom prst="rect">
            <a:avLst/>
          </a:prstGeom>
          <a:noFill/>
        </p:spPr>
        <p:txBody>
          <a:bodyPr wrap="square" rtlCol="0">
            <a:spAutoFit/>
          </a:bodyPr>
          <a:lstStyle/>
          <a:p>
            <a:r>
              <a:rPr lang="hr-HR" sz="4000" b="1" dirty="0" smtClean="0">
                <a:solidFill>
                  <a:schemeClr val="bg1"/>
                </a:solidFill>
              </a:rPr>
              <a:t>6 </a:t>
            </a:r>
            <a:r>
              <a:rPr lang="hr-HR" sz="4000" b="1" i="1" dirty="0" smtClean="0">
                <a:solidFill>
                  <a:schemeClr val="bg1"/>
                </a:solidFill>
              </a:rPr>
              <a:t>m</a:t>
            </a:r>
            <a:endParaRPr lang="hr-HR" sz="4000" b="1" i="1" dirty="0">
              <a:solidFill>
                <a:schemeClr val="bg1"/>
              </a:solidFill>
            </a:endParaRPr>
          </a:p>
        </p:txBody>
      </p:sp>
      <p:cxnSp>
        <p:nvCxnSpPr>
          <p:cNvPr id="3" name="Straight Connector 2"/>
          <p:cNvCxnSpPr>
            <a:stCxn id="103" idx="2"/>
          </p:cNvCxnSpPr>
          <p:nvPr/>
        </p:nvCxnSpPr>
        <p:spPr>
          <a:xfrm>
            <a:off x="3951854" y="1651420"/>
            <a:ext cx="2158" cy="2394803"/>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951854" y="2647017"/>
            <a:ext cx="1776961" cy="707886"/>
          </a:xfrm>
          <a:prstGeom prst="rect">
            <a:avLst/>
          </a:prstGeom>
          <a:noFill/>
        </p:spPr>
        <p:txBody>
          <a:bodyPr wrap="square" rtlCol="0">
            <a:spAutoFit/>
          </a:bodyPr>
          <a:lstStyle/>
          <a:p>
            <a:r>
              <a:rPr lang="hr-HR" sz="4000" b="1" dirty="0" smtClean="0">
                <a:solidFill>
                  <a:schemeClr val="bg1"/>
                </a:solidFill>
              </a:rPr>
              <a:t>4 </a:t>
            </a:r>
            <a:r>
              <a:rPr lang="hr-HR" sz="4000" b="1" i="1" dirty="0" smtClean="0">
                <a:solidFill>
                  <a:schemeClr val="bg1"/>
                </a:solidFill>
              </a:rPr>
              <a:t>m</a:t>
            </a:r>
            <a:endParaRPr lang="hr-HR" sz="4000" b="1" i="1" dirty="0">
              <a:solidFill>
                <a:schemeClr val="bg1"/>
              </a:solidFill>
            </a:endParaRPr>
          </a:p>
        </p:txBody>
      </p:sp>
    </p:spTree>
    <p:extLst>
      <p:ext uri="{BB962C8B-B14F-4D97-AF65-F5344CB8AC3E}">
        <p14:creationId xmlns:p14="http://schemas.microsoft.com/office/powerpoint/2010/main" val="42141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978</Words>
  <Application>Microsoft Office PowerPoint</Application>
  <PresentationFormat>On-screen Show (4:3)</PresentationFormat>
  <Paragraphs>132</Paragraphs>
  <Slides>39</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Jednadžba</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Izračunaj duljinu lampica koje Ivan želi staviti na prednji dio kuće, kao na slici.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ZADATAK. Jerko je svojoj unuci Miri složio šator. Može li Mira koja je visoka 1 m bez saginjanja ući u šator, ako su zadane mjere na slici.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Korisnik</cp:lastModifiedBy>
  <cp:revision>15</cp:revision>
  <dcterms:created xsi:type="dcterms:W3CDTF">2020-01-19T21:59:34Z</dcterms:created>
  <dcterms:modified xsi:type="dcterms:W3CDTF">2020-01-23T21:45:04Z</dcterms:modified>
</cp:coreProperties>
</file>