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5" r:id="rId2"/>
    <p:sldId id="259" r:id="rId3"/>
    <p:sldId id="257" r:id="rId4"/>
    <p:sldId id="258" r:id="rId5"/>
    <p:sldId id="276" r:id="rId6"/>
    <p:sldId id="272" r:id="rId7"/>
    <p:sldId id="275" r:id="rId8"/>
    <p:sldId id="268" r:id="rId9"/>
    <p:sldId id="260" r:id="rId10"/>
    <p:sldId id="269" r:id="rId11"/>
    <p:sldId id="273" r:id="rId12"/>
    <p:sldId id="278" r:id="rId13"/>
    <p:sldId id="279" r:id="rId14"/>
    <p:sldId id="280" r:id="rId15"/>
    <p:sldId id="281" r:id="rId16"/>
    <p:sldId id="336" r:id="rId17"/>
    <p:sldId id="337" r:id="rId18"/>
    <p:sldId id="338" r:id="rId19"/>
    <p:sldId id="339" r:id="rId20"/>
    <p:sldId id="296" r:id="rId21"/>
    <p:sldId id="288" r:id="rId22"/>
    <p:sldId id="291" r:id="rId23"/>
    <p:sldId id="294" r:id="rId24"/>
    <p:sldId id="295" r:id="rId25"/>
    <p:sldId id="289" r:id="rId26"/>
    <p:sldId id="286" r:id="rId27"/>
    <p:sldId id="299" r:id="rId28"/>
    <p:sldId id="307" r:id="rId29"/>
    <p:sldId id="300" r:id="rId30"/>
    <p:sldId id="301" r:id="rId31"/>
    <p:sldId id="302" r:id="rId32"/>
    <p:sldId id="303" r:id="rId33"/>
    <p:sldId id="308" r:id="rId34"/>
    <p:sldId id="305" r:id="rId35"/>
    <p:sldId id="309" r:id="rId36"/>
    <p:sldId id="314" r:id="rId37"/>
    <p:sldId id="310" r:id="rId38"/>
    <p:sldId id="311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D41A6-5BEB-454D-9024-A7A18D021E6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77B2CB-58EE-4031-880C-5CCB8AFC149E}">
      <dgm:prSet phldrT="[Tekst]" custT="1"/>
      <dgm:spPr/>
      <dgm:t>
        <a:bodyPr/>
        <a:lstStyle/>
        <a:p>
          <a:r>
            <a:rPr lang="hr-HR" sz="2800" dirty="0" smtClean="0">
              <a:latin typeface="Comic Sans MS" panose="030F0702030302020204" pitchFamily="66" charset="0"/>
            </a:rPr>
            <a:t>Početak 20. st.</a:t>
          </a:r>
          <a:endParaRPr lang="hr-HR" sz="2800" dirty="0">
            <a:latin typeface="Comic Sans MS" panose="030F0702030302020204" pitchFamily="66" charset="0"/>
          </a:endParaRPr>
        </a:p>
      </dgm:t>
    </dgm:pt>
    <dgm:pt modelId="{39533DD4-C165-43E1-B7E9-2AA3214ADA8F}" type="parTrans" cxnId="{6340B961-D9DC-47A9-AC88-D66659E245AC}">
      <dgm:prSet/>
      <dgm:spPr/>
      <dgm:t>
        <a:bodyPr/>
        <a:lstStyle/>
        <a:p>
          <a:endParaRPr lang="hr-HR"/>
        </a:p>
      </dgm:t>
    </dgm:pt>
    <dgm:pt modelId="{44CEF69C-7081-4BEA-A525-06057B86CF0C}" type="sibTrans" cxnId="{6340B961-D9DC-47A9-AC88-D66659E245AC}">
      <dgm:prSet/>
      <dgm:spPr/>
      <dgm:t>
        <a:bodyPr/>
        <a:lstStyle/>
        <a:p>
          <a:endParaRPr lang="hr-HR"/>
        </a:p>
      </dgm:t>
    </dgm:pt>
    <dgm:pt modelId="{3B80609C-1B30-4F10-AEDB-BC91B8A2D4C6}">
      <dgm:prSet phldrT="[Tekst]"/>
      <dgm:spPr/>
      <dgm:t>
        <a:bodyPr/>
        <a:lstStyle/>
        <a:p>
          <a:pPr algn="l"/>
          <a:r>
            <a:rPr lang="hr-HR" dirty="0" smtClean="0"/>
            <a:t> </a:t>
          </a:r>
          <a:endParaRPr lang="hr-HR" dirty="0"/>
        </a:p>
      </dgm:t>
    </dgm:pt>
    <dgm:pt modelId="{79D58B1A-C903-48BE-816A-CBD5C23AD115}" type="parTrans" cxnId="{D6A437E9-ED34-43C3-AD26-2CF0A7D815EF}">
      <dgm:prSet/>
      <dgm:spPr/>
      <dgm:t>
        <a:bodyPr/>
        <a:lstStyle/>
        <a:p>
          <a:endParaRPr lang="hr-HR"/>
        </a:p>
      </dgm:t>
    </dgm:pt>
    <dgm:pt modelId="{040129AE-4660-4E7E-B517-45802394F144}" type="sibTrans" cxnId="{D6A437E9-ED34-43C3-AD26-2CF0A7D815EF}">
      <dgm:prSet/>
      <dgm:spPr/>
      <dgm:t>
        <a:bodyPr/>
        <a:lstStyle/>
        <a:p>
          <a:endParaRPr lang="hr-HR"/>
        </a:p>
      </dgm:t>
    </dgm:pt>
    <dgm:pt modelId="{3EB7A9F5-2AA8-4540-9600-3A1724E47A8D}">
      <dgm:prSet phldrT="[Tekst]" custT="1"/>
      <dgm:spPr/>
      <dgm:t>
        <a:bodyPr/>
        <a:lstStyle/>
        <a:p>
          <a:r>
            <a:rPr lang="hr-HR" sz="2800" dirty="0" smtClean="0">
              <a:latin typeface="Comic Sans MS" panose="030F0702030302020204" pitchFamily="66" charset="0"/>
            </a:rPr>
            <a:t>Druga polovica 20. st.</a:t>
          </a:r>
          <a:endParaRPr lang="hr-HR" sz="2800" dirty="0">
            <a:latin typeface="Comic Sans MS" panose="030F0702030302020204" pitchFamily="66" charset="0"/>
          </a:endParaRPr>
        </a:p>
      </dgm:t>
    </dgm:pt>
    <dgm:pt modelId="{BF2CED85-D595-4883-8AEE-539BF1C2F186}" type="parTrans" cxnId="{300A79BA-16EF-449A-9F22-62B31579E69A}">
      <dgm:prSet/>
      <dgm:spPr/>
      <dgm:t>
        <a:bodyPr/>
        <a:lstStyle/>
        <a:p>
          <a:endParaRPr lang="hr-HR"/>
        </a:p>
      </dgm:t>
    </dgm:pt>
    <dgm:pt modelId="{8605955A-FA8F-4D96-8922-7FB4128D93D8}" type="sibTrans" cxnId="{300A79BA-16EF-449A-9F22-62B31579E69A}">
      <dgm:prSet/>
      <dgm:spPr/>
      <dgm:t>
        <a:bodyPr/>
        <a:lstStyle/>
        <a:p>
          <a:endParaRPr lang="hr-HR"/>
        </a:p>
      </dgm:t>
    </dgm:pt>
    <dgm:pt modelId="{712321BE-4E83-4555-A013-50B73BE20C20}">
      <dgm:prSet phldrT="[Tekst]"/>
      <dgm:spPr/>
      <dgm:t>
        <a:bodyPr/>
        <a:lstStyle/>
        <a:p>
          <a:pPr algn="ctr"/>
          <a:endParaRPr lang="hr-HR" dirty="0" smtClean="0">
            <a:latin typeface="Comic Sans MS" panose="030F0702030302020204" pitchFamily="66" charset="0"/>
          </a:endParaRPr>
        </a:p>
        <a:p>
          <a:pPr algn="ctr"/>
          <a:r>
            <a:rPr lang="hr-HR" dirty="0" smtClean="0">
              <a:latin typeface="Comic Sans MS" panose="030F0702030302020204" pitchFamily="66" charset="0"/>
            </a:rPr>
            <a:t>televizijske obrazovne emisije</a:t>
          </a:r>
          <a:endParaRPr lang="hr-HR" dirty="0">
            <a:latin typeface="Comic Sans MS" panose="030F0702030302020204" pitchFamily="66" charset="0"/>
          </a:endParaRPr>
        </a:p>
      </dgm:t>
    </dgm:pt>
    <dgm:pt modelId="{48D2202E-41C3-4581-867B-FD89BC47C10A}" type="parTrans" cxnId="{481D89EF-48F5-4C0F-911E-3501230EE03C}">
      <dgm:prSet/>
      <dgm:spPr/>
      <dgm:t>
        <a:bodyPr/>
        <a:lstStyle/>
        <a:p>
          <a:endParaRPr lang="hr-HR"/>
        </a:p>
      </dgm:t>
    </dgm:pt>
    <dgm:pt modelId="{5E3A66DD-A72B-4D9C-997E-2972817A04C0}" type="sibTrans" cxnId="{481D89EF-48F5-4C0F-911E-3501230EE03C}">
      <dgm:prSet/>
      <dgm:spPr/>
      <dgm:t>
        <a:bodyPr/>
        <a:lstStyle/>
        <a:p>
          <a:endParaRPr lang="hr-HR"/>
        </a:p>
      </dgm:t>
    </dgm:pt>
    <dgm:pt modelId="{4FA92F52-8F3B-44D8-9774-F11314BCF02D}">
      <dgm:prSet phldrT="[Tekst]" custT="1"/>
      <dgm:spPr/>
      <dgm:t>
        <a:bodyPr/>
        <a:lstStyle/>
        <a:p>
          <a:pPr algn="ctr"/>
          <a:r>
            <a:rPr lang="hr-HR" sz="2800" dirty="0" smtClean="0">
              <a:latin typeface="Comic Sans MS" panose="030F0702030302020204" pitchFamily="66" charset="0"/>
            </a:rPr>
            <a:t>Danas</a:t>
          </a:r>
          <a:endParaRPr lang="hr-HR" sz="2800" dirty="0">
            <a:latin typeface="Comic Sans MS" panose="030F0702030302020204" pitchFamily="66" charset="0"/>
          </a:endParaRPr>
        </a:p>
      </dgm:t>
    </dgm:pt>
    <dgm:pt modelId="{5F1C0E88-7BF5-49E8-84B2-CA9CF672582C}" type="parTrans" cxnId="{34753E4B-501A-4855-9027-0C2EBF5BCFD5}">
      <dgm:prSet/>
      <dgm:spPr/>
      <dgm:t>
        <a:bodyPr/>
        <a:lstStyle/>
        <a:p>
          <a:endParaRPr lang="hr-HR"/>
        </a:p>
      </dgm:t>
    </dgm:pt>
    <dgm:pt modelId="{A4CFE66C-9127-495A-9DD4-4ACECFAE35B7}" type="sibTrans" cxnId="{34753E4B-501A-4855-9027-0C2EBF5BCFD5}">
      <dgm:prSet/>
      <dgm:spPr/>
      <dgm:t>
        <a:bodyPr/>
        <a:lstStyle/>
        <a:p>
          <a:endParaRPr lang="hr-HR"/>
        </a:p>
      </dgm:t>
    </dgm:pt>
    <dgm:pt modelId="{3C9CA997-BC36-40BE-AFF9-450050FDB4F1}">
      <dgm:prSet phldrT="[Tekst]"/>
      <dgm:spPr/>
      <dgm:t>
        <a:bodyPr/>
        <a:lstStyle/>
        <a:p>
          <a:pPr algn="ctr"/>
          <a:endParaRPr lang="hr-HR" dirty="0" smtClean="0">
            <a:latin typeface="Comic Sans MS" panose="030F0702030302020204" pitchFamily="66" charset="0"/>
          </a:endParaRPr>
        </a:p>
        <a:p>
          <a:pPr algn="ctr"/>
          <a:r>
            <a:rPr lang="hr-HR" dirty="0" smtClean="0">
              <a:latin typeface="Comic Sans MS" panose="030F0702030302020204" pitchFamily="66" charset="0"/>
            </a:rPr>
            <a:t>učionica je tamo gdje je Internet</a:t>
          </a:r>
          <a:endParaRPr lang="hr-HR" dirty="0">
            <a:latin typeface="Comic Sans MS" panose="030F0702030302020204" pitchFamily="66" charset="0"/>
          </a:endParaRPr>
        </a:p>
      </dgm:t>
    </dgm:pt>
    <dgm:pt modelId="{332E164F-8C5E-4167-B44B-D1BE101E618B}" type="parTrans" cxnId="{189B4AA5-EE28-4756-9115-C89CBE41FE19}">
      <dgm:prSet/>
      <dgm:spPr/>
      <dgm:t>
        <a:bodyPr/>
        <a:lstStyle/>
        <a:p>
          <a:endParaRPr lang="hr-HR"/>
        </a:p>
      </dgm:t>
    </dgm:pt>
    <dgm:pt modelId="{2EECF6EB-A924-4201-A5B6-0A3B762937F6}" type="sibTrans" cxnId="{189B4AA5-EE28-4756-9115-C89CBE41FE19}">
      <dgm:prSet/>
      <dgm:spPr/>
      <dgm:t>
        <a:bodyPr/>
        <a:lstStyle/>
        <a:p>
          <a:endParaRPr lang="hr-HR"/>
        </a:p>
      </dgm:t>
    </dgm:pt>
    <dgm:pt modelId="{07A54814-5E3F-45CF-B57A-3E8AC962AD24}">
      <dgm:prSet/>
      <dgm:spPr/>
      <dgm:t>
        <a:bodyPr/>
        <a:lstStyle/>
        <a:p>
          <a:pPr algn="ctr"/>
          <a:r>
            <a:rPr lang="hr-HR" dirty="0" smtClean="0">
              <a:latin typeface="Comic Sans MS" panose="030F0702030302020204" pitchFamily="66" charset="0"/>
            </a:rPr>
            <a:t>radijske obrazovne emisije</a:t>
          </a:r>
        </a:p>
      </dgm:t>
    </dgm:pt>
    <dgm:pt modelId="{9CC7E046-960C-46C5-AAFD-25084102138B}" type="parTrans" cxnId="{C65A7841-4FC2-49F3-89E2-94C93480BC0C}">
      <dgm:prSet/>
      <dgm:spPr/>
      <dgm:t>
        <a:bodyPr/>
        <a:lstStyle/>
        <a:p>
          <a:endParaRPr lang="hr-HR"/>
        </a:p>
      </dgm:t>
    </dgm:pt>
    <dgm:pt modelId="{00046298-359B-40FF-A5D4-75AACD86E8D9}" type="sibTrans" cxnId="{C65A7841-4FC2-49F3-89E2-94C93480BC0C}">
      <dgm:prSet/>
      <dgm:spPr/>
      <dgm:t>
        <a:bodyPr/>
        <a:lstStyle/>
        <a:p>
          <a:endParaRPr lang="hr-HR"/>
        </a:p>
      </dgm:t>
    </dgm:pt>
    <dgm:pt modelId="{51A6EC0F-1139-4BAA-BE82-EE40350C61AF}">
      <dgm:prSet/>
      <dgm:spPr/>
      <dgm:t>
        <a:bodyPr/>
        <a:lstStyle/>
        <a:p>
          <a:pPr algn="l"/>
          <a:endParaRPr lang="hr-HR" dirty="0" smtClean="0"/>
        </a:p>
      </dgm:t>
    </dgm:pt>
    <dgm:pt modelId="{A5A20DD7-CCA3-473B-8947-6FFFE0431E8C}" type="parTrans" cxnId="{663B28D7-F39B-48AF-BA7C-0AA281F68004}">
      <dgm:prSet/>
      <dgm:spPr/>
      <dgm:t>
        <a:bodyPr/>
        <a:lstStyle/>
        <a:p>
          <a:endParaRPr lang="hr-HR"/>
        </a:p>
      </dgm:t>
    </dgm:pt>
    <dgm:pt modelId="{C5CCDE79-DC96-4DCE-881D-80E106478611}" type="sibTrans" cxnId="{663B28D7-F39B-48AF-BA7C-0AA281F68004}">
      <dgm:prSet/>
      <dgm:spPr/>
      <dgm:t>
        <a:bodyPr/>
        <a:lstStyle/>
        <a:p>
          <a:endParaRPr lang="hr-HR"/>
        </a:p>
      </dgm:t>
    </dgm:pt>
    <dgm:pt modelId="{B67A954D-5194-424C-BB80-FE792573C4E4}">
      <dgm:prSet/>
      <dgm:spPr/>
      <dgm:t>
        <a:bodyPr/>
        <a:lstStyle/>
        <a:p>
          <a:pPr algn="l"/>
          <a:endParaRPr lang="hr-HR" dirty="0"/>
        </a:p>
      </dgm:t>
    </dgm:pt>
    <dgm:pt modelId="{54D8FA47-6631-4080-8218-E24912B58451}" type="parTrans" cxnId="{FF4E79C9-CDB1-47D6-B642-442A6647FD2B}">
      <dgm:prSet/>
      <dgm:spPr/>
      <dgm:t>
        <a:bodyPr/>
        <a:lstStyle/>
        <a:p>
          <a:endParaRPr lang="hr-HR"/>
        </a:p>
      </dgm:t>
    </dgm:pt>
    <dgm:pt modelId="{F53EB8EC-5B29-46F9-B41E-263AA3AFC181}" type="sibTrans" cxnId="{FF4E79C9-CDB1-47D6-B642-442A6647FD2B}">
      <dgm:prSet/>
      <dgm:spPr/>
      <dgm:t>
        <a:bodyPr/>
        <a:lstStyle/>
        <a:p>
          <a:endParaRPr lang="hr-HR"/>
        </a:p>
      </dgm:t>
    </dgm:pt>
    <dgm:pt modelId="{E3B2394D-3602-4B3C-9F9C-DBC17343D06F}" type="pres">
      <dgm:prSet presAssocID="{CAAD41A6-5BEB-454D-9024-A7A18D021E6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EA8E79A-E66E-435B-BF74-5F3C7914E50F}" type="pres">
      <dgm:prSet presAssocID="{BA77B2CB-58EE-4031-880C-5CCB8AFC14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98C358-4B86-4785-B250-12FDDCEB2800}" type="pres">
      <dgm:prSet presAssocID="{BA77B2CB-58EE-4031-880C-5CCB8AFC14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B82643-3C99-4DF0-A31F-770277115D44}" type="pres">
      <dgm:prSet presAssocID="{3EB7A9F5-2AA8-4540-9600-3A1724E47A8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6B50DE-3FF1-4792-AF53-0D2277A4354C}" type="pres">
      <dgm:prSet presAssocID="{3EB7A9F5-2AA8-4540-9600-3A1724E47A8D}" presName="childText2" presStyleLbl="solidAlignAcc1" presStyleIdx="1" presStyleCnt="3" custLinFactNeighborX="-1491" custLinFactNeighborY="1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B6A03B-4254-4D50-B72B-5DEC4FAFA82D}" type="pres">
      <dgm:prSet presAssocID="{4FA92F52-8F3B-44D8-9774-F11314BCF02D}" presName="parentText3" presStyleLbl="node1" presStyleIdx="2" presStyleCnt="3" custLinFactNeighborX="-4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AD54B2-0E1B-4659-842A-C15EE990B2D9}" type="pres">
      <dgm:prSet presAssocID="{4FA92F52-8F3B-44D8-9774-F11314BCF02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4753E4B-501A-4855-9027-0C2EBF5BCFD5}" srcId="{CAAD41A6-5BEB-454D-9024-A7A18D021E63}" destId="{4FA92F52-8F3B-44D8-9774-F11314BCF02D}" srcOrd="2" destOrd="0" parTransId="{5F1C0E88-7BF5-49E8-84B2-CA9CF672582C}" sibTransId="{A4CFE66C-9127-495A-9DD4-4ACECFAE35B7}"/>
    <dgm:cxn modelId="{1AC26CFE-6A4B-4537-B13B-0BFA10262ABA}" type="presOf" srcId="{3EB7A9F5-2AA8-4540-9600-3A1724E47A8D}" destId="{B8B82643-3C99-4DF0-A31F-770277115D44}" srcOrd="0" destOrd="0" presId="urn:microsoft.com/office/officeart/2009/3/layout/IncreasingArrowsProcess"/>
    <dgm:cxn modelId="{BE426D6A-89A8-4F3E-8362-C5106A9490FF}" type="presOf" srcId="{3B80609C-1B30-4F10-AEDB-BC91B8A2D4C6}" destId="{1A98C358-4B86-4785-B250-12FDDCEB2800}" srcOrd="0" destOrd="0" presId="urn:microsoft.com/office/officeart/2009/3/layout/IncreasingArrowsProcess"/>
    <dgm:cxn modelId="{6340B961-D9DC-47A9-AC88-D66659E245AC}" srcId="{CAAD41A6-5BEB-454D-9024-A7A18D021E63}" destId="{BA77B2CB-58EE-4031-880C-5CCB8AFC149E}" srcOrd="0" destOrd="0" parTransId="{39533DD4-C165-43E1-B7E9-2AA3214ADA8F}" sibTransId="{44CEF69C-7081-4BEA-A525-06057B86CF0C}"/>
    <dgm:cxn modelId="{D6A437E9-ED34-43C3-AD26-2CF0A7D815EF}" srcId="{BA77B2CB-58EE-4031-880C-5CCB8AFC149E}" destId="{3B80609C-1B30-4F10-AEDB-BC91B8A2D4C6}" srcOrd="0" destOrd="0" parTransId="{79D58B1A-C903-48BE-816A-CBD5C23AD115}" sibTransId="{040129AE-4660-4E7E-B517-45802394F144}"/>
    <dgm:cxn modelId="{189B4AA5-EE28-4756-9115-C89CBE41FE19}" srcId="{4FA92F52-8F3B-44D8-9774-F11314BCF02D}" destId="{3C9CA997-BC36-40BE-AFF9-450050FDB4F1}" srcOrd="0" destOrd="0" parTransId="{332E164F-8C5E-4167-B44B-D1BE101E618B}" sibTransId="{2EECF6EB-A924-4201-A5B6-0A3B762937F6}"/>
    <dgm:cxn modelId="{A261D088-1BFF-4E76-9708-FC462C96F34D}" type="presOf" srcId="{CAAD41A6-5BEB-454D-9024-A7A18D021E63}" destId="{E3B2394D-3602-4B3C-9F9C-DBC17343D06F}" srcOrd="0" destOrd="0" presId="urn:microsoft.com/office/officeart/2009/3/layout/IncreasingArrowsProcess"/>
    <dgm:cxn modelId="{C65A7841-4FC2-49F3-89E2-94C93480BC0C}" srcId="{BA77B2CB-58EE-4031-880C-5CCB8AFC149E}" destId="{07A54814-5E3F-45CF-B57A-3E8AC962AD24}" srcOrd="1" destOrd="0" parTransId="{9CC7E046-960C-46C5-AAFD-25084102138B}" sibTransId="{00046298-359B-40FF-A5D4-75AACD86E8D9}"/>
    <dgm:cxn modelId="{481D89EF-48F5-4C0F-911E-3501230EE03C}" srcId="{3EB7A9F5-2AA8-4540-9600-3A1724E47A8D}" destId="{712321BE-4E83-4555-A013-50B73BE20C20}" srcOrd="0" destOrd="0" parTransId="{48D2202E-41C3-4581-867B-FD89BC47C10A}" sibTransId="{5E3A66DD-A72B-4D9C-997E-2972817A04C0}"/>
    <dgm:cxn modelId="{28E326F1-051B-4F88-832B-F0E807E7DFFE}" type="presOf" srcId="{B67A954D-5194-424C-BB80-FE792573C4E4}" destId="{5E6B50DE-3FF1-4792-AF53-0D2277A4354C}" srcOrd="0" destOrd="1" presId="urn:microsoft.com/office/officeart/2009/3/layout/IncreasingArrowsProcess"/>
    <dgm:cxn modelId="{BB93C3A4-D6B4-4251-A995-DE83E4A7241F}" type="presOf" srcId="{51A6EC0F-1139-4BAA-BE82-EE40350C61AF}" destId="{1A98C358-4B86-4785-B250-12FDDCEB2800}" srcOrd="0" destOrd="2" presId="urn:microsoft.com/office/officeart/2009/3/layout/IncreasingArrowsProcess"/>
    <dgm:cxn modelId="{663B28D7-F39B-48AF-BA7C-0AA281F68004}" srcId="{BA77B2CB-58EE-4031-880C-5CCB8AFC149E}" destId="{51A6EC0F-1139-4BAA-BE82-EE40350C61AF}" srcOrd="2" destOrd="0" parTransId="{A5A20DD7-CCA3-473B-8947-6FFFE0431E8C}" sibTransId="{C5CCDE79-DC96-4DCE-881D-80E106478611}"/>
    <dgm:cxn modelId="{300A79BA-16EF-449A-9F22-62B31579E69A}" srcId="{CAAD41A6-5BEB-454D-9024-A7A18D021E63}" destId="{3EB7A9F5-2AA8-4540-9600-3A1724E47A8D}" srcOrd="1" destOrd="0" parTransId="{BF2CED85-D595-4883-8AEE-539BF1C2F186}" sibTransId="{8605955A-FA8F-4D96-8922-7FB4128D93D8}"/>
    <dgm:cxn modelId="{38B0EBCA-6B0F-4238-BAEF-0837191ECF44}" type="presOf" srcId="{4FA92F52-8F3B-44D8-9774-F11314BCF02D}" destId="{9EB6A03B-4254-4D50-B72B-5DEC4FAFA82D}" srcOrd="0" destOrd="0" presId="urn:microsoft.com/office/officeart/2009/3/layout/IncreasingArrowsProcess"/>
    <dgm:cxn modelId="{FF4E79C9-CDB1-47D6-B642-442A6647FD2B}" srcId="{3EB7A9F5-2AA8-4540-9600-3A1724E47A8D}" destId="{B67A954D-5194-424C-BB80-FE792573C4E4}" srcOrd="1" destOrd="0" parTransId="{54D8FA47-6631-4080-8218-E24912B58451}" sibTransId="{F53EB8EC-5B29-46F9-B41E-263AA3AFC181}"/>
    <dgm:cxn modelId="{7E863B9A-C9CC-46B4-B878-7ABB437B6E08}" type="presOf" srcId="{07A54814-5E3F-45CF-B57A-3E8AC962AD24}" destId="{1A98C358-4B86-4785-B250-12FDDCEB2800}" srcOrd="0" destOrd="1" presId="urn:microsoft.com/office/officeart/2009/3/layout/IncreasingArrowsProcess"/>
    <dgm:cxn modelId="{F620EC72-DBC8-4471-AED9-CF965F27947C}" type="presOf" srcId="{3C9CA997-BC36-40BE-AFF9-450050FDB4F1}" destId="{A1AD54B2-0E1B-4659-842A-C15EE990B2D9}" srcOrd="0" destOrd="0" presId="urn:microsoft.com/office/officeart/2009/3/layout/IncreasingArrowsProcess"/>
    <dgm:cxn modelId="{02F6B54D-ACF5-4A56-8DB7-5708897CA1ED}" type="presOf" srcId="{BA77B2CB-58EE-4031-880C-5CCB8AFC149E}" destId="{9EA8E79A-E66E-435B-BF74-5F3C7914E50F}" srcOrd="0" destOrd="0" presId="urn:microsoft.com/office/officeart/2009/3/layout/IncreasingArrowsProcess"/>
    <dgm:cxn modelId="{03428CCF-F050-450E-9B9E-6DED766BAC14}" type="presOf" srcId="{712321BE-4E83-4555-A013-50B73BE20C20}" destId="{5E6B50DE-3FF1-4792-AF53-0D2277A4354C}" srcOrd="0" destOrd="0" presId="urn:microsoft.com/office/officeart/2009/3/layout/IncreasingArrowsProcess"/>
    <dgm:cxn modelId="{85E553BE-1A01-4BB1-BC9E-4F5D7AF1E1DF}" type="presParOf" srcId="{E3B2394D-3602-4B3C-9F9C-DBC17343D06F}" destId="{9EA8E79A-E66E-435B-BF74-5F3C7914E50F}" srcOrd="0" destOrd="0" presId="urn:microsoft.com/office/officeart/2009/3/layout/IncreasingArrowsProcess"/>
    <dgm:cxn modelId="{5CE4B9A6-C7B5-46E0-A62E-424FC32F601D}" type="presParOf" srcId="{E3B2394D-3602-4B3C-9F9C-DBC17343D06F}" destId="{1A98C358-4B86-4785-B250-12FDDCEB2800}" srcOrd="1" destOrd="0" presId="urn:microsoft.com/office/officeart/2009/3/layout/IncreasingArrowsProcess"/>
    <dgm:cxn modelId="{99E33713-02A1-4931-BD42-B91489A00B9E}" type="presParOf" srcId="{E3B2394D-3602-4B3C-9F9C-DBC17343D06F}" destId="{B8B82643-3C99-4DF0-A31F-770277115D44}" srcOrd="2" destOrd="0" presId="urn:microsoft.com/office/officeart/2009/3/layout/IncreasingArrowsProcess"/>
    <dgm:cxn modelId="{844D48AC-915C-4C81-A326-E3255D3969A9}" type="presParOf" srcId="{E3B2394D-3602-4B3C-9F9C-DBC17343D06F}" destId="{5E6B50DE-3FF1-4792-AF53-0D2277A4354C}" srcOrd="3" destOrd="0" presId="urn:microsoft.com/office/officeart/2009/3/layout/IncreasingArrowsProcess"/>
    <dgm:cxn modelId="{6B118872-D251-4002-9AD1-54B411D17EF2}" type="presParOf" srcId="{E3B2394D-3602-4B3C-9F9C-DBC17343D06F}" destId="{9EB6A03B-4254-4D50-B72B-5DEC4FAFA82D}" srcOrd="4" destOrd="0" presId="urn:microsoft.com/office/officeart/2009/3/layout/IncreasingArrowsProcess"/>
    <dgm:cxn modelId="{FC2C1F37-316E-4EC6-802A-BBE3099B09A5}" type="presParOf" srcId="{E3B2394D-3602-4B3C-9F9C-DBC17343D06F}" destId="{A1AD54B2-0E1B-4659-842A-C15EE990B2D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72274-B9F4-47AC-8110-1BF142E823E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02C7F2-0391-4197-9319-FCF59E691B91}">
      <dgm:prSet phldrT="[Tekst]"/>
      <dgm:spPr/>
      <dgm:t>
        <a:bodyPr/>
        <a:lstStyle/>
        <a:p>
          <a:r>
            <a:rPr lang="hr-HR" b="1" dirty="0" smtClean="0">
              <a:latin typeface="Comic Sans MS" panose="030F0702030302020204" pitchFamily="66" charset="0"/>
            </a:rPr>
            <a:t>rujan/listopad 2020.</a:t>
          </a:r>
          <a:endParaRPr lang="hr-HR" b="1" dirty="0">
            <a:latin typeface="Comic Sans MS" panose="030F0702030302020204" pitchFamily="66" charset="0"/>
          </a:endParaRPr>
        </a:p>
      </dgm:t>
    </dgm:pt>
    <dgm:pt modelId="{D5B3229D-914B-4CFC-BBDF-939C4F695B84}" type="parTrans" cxnId="{8D35641A-FD66-44D6-98F1-0AD32AC212A9}">
      <dgm:prSet/>
      <dgm:spPr/>
      <dgm:t>
        <a:bodyPr/>
        <a:lstStyle/>
        <a:p>
          <a:endParaRPr lang="hr-HR"/>
        </a:p>
      </dgm:t>
    </dgm:pt>
    <dgm:pt modelId="{B9A878F7-6DB0-49FE-BCA6-1841C5543590}" type="sibTrans" cxnId="{8D35641A-FD66-44D6-98F1-0AD32AC212A9}">
      <dgm:prSet/>
      <dgm:spPr/>
      <dgm:t>
        <a:bodyPr/>
        <a:lstStyle/>
        <a:p>
          <a:endParaRPr lang="hr-HR"/>
        </a:p>
      </dgm:t>
    </dgm:pt>
    <dgm:pt modelId="{A373F3EA-FD4F-4F8B-9AE6-E0152F7E3F90}">
      <dgm:prSet phldrT="[Teks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hr-HR" sz="2700" dirty="0" smtClean="0"/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r-HR" sz="2200" dirty="0" smtClean="0">
              <a:solidFill>
                <a:schemeClr val="tx1"/>
              </a:solidFill>
              <a:latin typeface="Comic Sans MS" panose="030F0702030302020204" pitchFamily="66" charset="0"/>
            </a:rPr>
            <a:t>-manji dio učenika usvojio je temeljna geografska znanja, vještine i kartografsku pismenost tijekom nastave na daljinu na razini razumijevanja i primjene</a:t>
          </a:r>
          <a:endParaRPr lang="hr-HR" sz="22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EDFD615-CFFB-425A-AB7C-17CC89908699}" type="parTrans" cxnId="{ECA84C47-4D63-4C14-B138-80624BC8847C}">
      <dgm:prSet/>
      <dgm:spPr/>
      <dgm:t>
        <a:bodyPr/>
        <a:lstStyle/>
        <a:p>
          <a:endParaRPr lang="hr-HR"/>
        </a:p>
      </dgm:t>
    </dgm:pt>
    <dgm:pt modelId="{3FFB6569-6342-44E2-93A4-124DC7FFA7F3}" type="sibTrans" cxnId="{ECA84C47-4D63-4C14-B138-80624BC8847C}">
      <dgm:prSet/>
      <dgm:spPr/>
      <dgm:t>
        <a:bodyPr/>
        <a:lstStyle/>
        <a:p>
          <a:endParaRPr lang="hr-HR"/>
        </a:p>
      </dgm:t>
    </dgm:pt>
    <dgm:pt modelId="{80A9BE14-CBCC-415D-BFEE-D648AB79D472}">
      <dgm:prSet phldrT="[Tekst]" custT="1"/>
      <dgm:spPr/>
      <dgm:t>
        <a:bodyPr/>
        <a:lstStyle/>
        <a:p>
          <a:pPr algn="l">
            <a:spcAft>
              <a:spcPts val="0"/>
            </a:spcAft>
          </a:pPr>
          <a:endParaRPr lang="hr-HR" sz="24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l">
            <a:spcAft>
              <a:spcPts val="0"/>
            </a:spcAft>
          </a:pPr>
          <a:r>
            <a:rPr lang="hr-HR" sz="2200" dirty="0" smtClean="0">
              <a:solidFill>
                <a:schemeClr val="tx1"/>
              </a:solidFill>
              <a:latin typeface="Comic Sans MS" panose="030F0702030302020204" pitchFamily="66" charset="0"/>
            </a:rPr>
            <a:t>smanjivanjem opsega sadržaja nastale su praznine koje će se u budućnosti teško popuniti </a:t>
          </a:r>
          <a:r>
            <a:rPr lang="hr-H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hr-HR" sz="2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većina učenika pamti samo  neke elemente učenje</a:t>
          </a:r>
          <a:r>
            <a:rPr lang="hr-HR" sz="2200" dirty="0" smtClean="0">
              <a:solidFill>
                <a:schemeClr val="tx1"/>
              </a:solidFill>
              <a:latin typeface="Comic Sans MS" panose="030F0702030302020204" pitchFamily="66" charset="0"/>
            </a:rPr>
            <a:t> </a:t>
          </a:r>
          <a:endParaRPr lang="hr-HR" sz="22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CE78CFE-D754-4008-A24C-B1C4C1BED56C}" type="parTrans" cxnId="{6DBE33B3-91B7-483A-9184-E68BF513778F}">
      <dgm:prSet/>
      <dgm:spPr/>
      <dgm:t>
        <a:bodyPr/>
        <a:lstStyle/>
        <a:p>
          <a:endParaRPr lang="hr-HR"/>
        </a:p>
      </dgm:t>
    </dgm:pt>
    <dgm:pt modelId="{257395F6-C091-4227-B9DA-9286262FC936}" type="sibTrans" cxnId="{6DBE33B3-91B7-483A-9184-E68BF513778F}">
      <dgm:prSet/>
      <dgm:spPr/>
      <dgm:t>
        <a:bodyPr/>
        <a:lstStyle/>
        <a:p>
          <a:endParaRPr lang="hr-HR"/>
        </a:p>
      </dgm:t>
    </dgm:pt>
    <dgm:pt modelId="{85795F96-A289-4258-9B57-D92D8D72056C}">
      <dgm:prSet phldrT="[Tekst]" custT="1"/>
      <dgm:spPr/>
      <dgm:t>
        <a:bodyPr/>
        <a:lstStyle/>
        <a:p>
          <a:pPr algn="ctr"/>
          <a:endParaRPr lang="hr-HR" sz="2400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pPr algn="ctr"/>
          <a:r>
            <a:rPr lang="hr-HR" sz="2400" dirty="0" smtClean="0">
              <a:solidFill>
                <a:schemeClr val="tx1"/>
              </a:solidFill>
              <a:latin typeface="Comic Sans MS" panose="030F0702030302020204" pitchFamily="66" charset="0"/>
            </a:rPr>
            <a:t>kvaliteta i kvantiteta znanja</a:t>
          </a:r>
        </a:p>
        <a:p>
          <a:pPr algn="ctr"/>
          <a:r>
            <a:rPr lang="hr-HR" sz="4000" dirty="0" smtClean="0">
              <a:solidFill>
                <a:srgbClr val="FF0000"/>
              </a:solidFill>
              <a:latin typeface="Comic Sans MS" panose="030F0702030302020204" pitchFamily="66" charset="0"/>
            </a:rPr>
            <a:t>??? </a:t>
          </a:r>
        </a:p>
        <a:p>
          <a:pPr algn="ctr"/>
          <a:r>
            <a:rPr lang="hr-HR" sz="2400" dirty="0" smtClean="0">
              <a:solidFill>
                <a:schemeClr val="tx1"/>
              </a:solidFill>
              <a:latin typeface="Comic Sans MS" panose="030F0702030302020204" pitchFamily="66" charset="0"/>
            </a:rPr>
            <a:t>ocjena</a:t>
          </a:r>
        </a:p>
        <a:p>
          <a:pPr algn="ctr"/>
          <a:endParaRPr lang="hr-HR" sz="2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C9A7323-36FD-4B3A-A74B-F76D1704B0BA}" type="parTrans" cxnId="{FFF7DF82-21CC-4883-ADAD-35B424220C44}">
      <dgm:prSet/>
      <dgm:spPr/>
      <dgm:t>
        <a:bodyPr/>
        <a:lstStyle/>
        <a:p>
          <a:endParaRPr lang="hr-HR"/>
        </a:p>
      </dgm:t>
    </dgm:pt>
    <dgm:pt modelId="{F402E662-CC67-4170-A79B-71B233FD0C9E}" type="sibTrans" cxnId="{FFF7DF82-21CC-4883-ADAD-35B424220C44}">
      <dgm:prSet/>
      <dgm:spPr/>
      <dgm:t>
        <a:bodyPr/>
        <a:lstStyle/>
        <a:p>
          <a:endParaRPr lang="hr-HR"/>
        </a:p>
      </dgm:t>
    </dgm:pt>
    <dgm:pt modelId="{0629FB1E-66A8-4C2A-8AC9-8C465CCCFB91}">
      <dgm:prSet phldrT="[Tekst]"/>
      <dgm:spPr/>
      <dgm:t>
        <a:bodyPr/>
        <a:lstStyle/>
        <a:p>
          <a:pPr algn="l"/>
          <a:r>
            <a:rPr lang="hr-HR" smtClean="0">
              <a:solidFill>
                <a:schemeClr val="tx1"/>
              </a:solidFill>
              <a:latin typeface="Comic Sans MS" panose="030F0702030302020204" pitchFamily="66" charset="0"/>
            </a:rPr>
            <a:t>problem </a:t>
          </a:r>
          <a:r>
            <a:rPr lang="hr-HR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→ primjena </a:t>
          </a:r>
          <a:r>
            <a:rPr lang="hr-HR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ranije stečenih </a:t>
          </a:r>
          <a:r>
            <a:rPr lang="hr-HR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geografskih znanja na drugom geografskom prostoru ili novom primjeru; nedovoljna usvojenost stručne terminologije</a:t>
          </a:r>
          <a:endParaRPr lang="hr-H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3FC86B6-2300-4A36-BE87-C470A2C09895}" type="parTrans" cxnId="{20E9F369-364A-4385-86B5-6CFE8CDE6285}">
      <dgm:prSet/>
      <dgm:spPr/>
      <dgm:t>
        <a:bodyPr/>
        <a:lstStyle/>
        <a:p>
          <a:endParaRPr lang="hr-HR"/>
        </a:p>
      </dgm:t>
    </dgm:pt>
    <dgm:pt modelId="{C05377CC-6507-4545-960A-AF58FCFD096B}" type="sibTrans" cxnId="{20E9F369-364A-4385-86B5-6CFE8CDE6285}">
      <dgm:prSet/>
      <dgm:spPr/>
      <dgm:t>
        <a:bodyPr/>
        <a:lstStyle/>
        <a:p>
          <a:endParaRPr lang="hr-HR"/>
        </a:p>
      </dgm:t>
    </dgm:pt>
    <dgm:pt modelId="{77181F45-EDB1-4905-ACA2-D3C0696E097B}" type="pres">
      <dgm:prSet presAssocID="{7CF72274-B9F4-47AC-8110-1BF142E823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149113-6127-4395-9D4E-1DAE9FB0BEA3}" type="pres">
      <dgm:prSet presAssocID="{7CF72274-B9F4-47AC-8110-1BF142E823EB}" presName="matrix" presStyleCnt="0"/>
      <dgm:spPr/>
    </dgm:pt>
    <dgm:pt modelId="{4DC0622A-1AE9-4AE1-9C57-64367641DFC2}" type="pres">
      <dgm:prSet presAssocID="{7CF72274-B9F4-47AC-8110-1BF142E823EB}" presName="tile1" presStyleLbl="node1" presStyleIdx="0" presStyleCnt="4"/>
      <dgm:spPr/>
      <dgm:t>
        <a:bodyPr/>
        <a:lstStyle/>
        <a:p>
          <a:endParaRPr lang="hr-HR"/>
        </a:p>
      </dgm:t>
    </dgm:pt>
    <dgm:pt modelId="{A23E43D4-2855-4C7B-995C-D29FAD0539DF}" type="pres">
      <dgm:prSet presAssocID="{7CF72274-B9F4-47AC-8110-1BF142E823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0C44A6-741F-43E4-A1DC-3577FE3E411D}" type="pres">
      <dgm:prSet presAssocID="{7CF72274-B9F4-47AC-8110-1BF142E823EB}" presName="tile2" presStyleLbl="node1" presStyleIdx="1" presStyleCnt="4"/>
      <dgm:spPr/>
      <dgm:t>
        <a:bodyPr/>
        <a:lstStyle/>
        <a:p>
          <a:endParaRPr lang="hr-HR"/>
        </a:p>
      </dgm:t>
    </dgm:pt>
    <dgm:pt modelId="{4B02D95A-2054-447A-98D8-56BC0EEA7493}" type="pres">
      <dgm:prSet presAssocID="{7CF72274-B9F4-47AC-8110-1BF142E823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DB0DA1-6DBF-422E-B16D-3032E4766626}" type="pres">
      <dgm:prSet presAssocID="{7CF72274-B9F4-47AC-8110-1BF142E823EB}" presName="tile3" presStyleLbl="node1" presStyleIdx="2" presStyleCnt="4" custLinFactNeighborX="1167"/>
      <dgm:spPr/>
      <dgm:t>
        <a:bodyPr/>
        <a:lstStyle/>
        <a:p>
          <a:endParaRPr lang="hr-HR"/>
        </a:p>
      </dgm:t>
    </dgm:pt>
    <dgm:pt modelId="{8884EBD2-64D5-47E9-AD19-8FF2278DC34A}" type="pres">
      <dgm:prSet presAssocID="{7CF72274-B9F4-47AC-8110-1BF142E823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1942DA-04CB-4FE2-9CF8-248B4C47E455}" type="pres">
      <dgm:prSet presAssocID="{7CF72274-B9F4-47AC-8110-1BF142E823EB}" presName="tile4" presStyleLbl="node1" presStyleIdx="3" presStyleCnt="4" custLinFactNeighborY="0"/>
      <dgm:spPr/>
      <dgm:t>
        <a:bodyPr/>
        <a:lstStyle/>
        <a:p>
          <a:endParaRPr lang="hr-HR"/>
        </a:p>
      </dgm:t>
    </dgm:pt>
    <dgm:pt modelId="{22B5CA34-57B7-4F2A-A7F6-101CC572EC35}" type="pres">
      <dgm:prSet presAssocID="{7CF72274-B9F4-47AC-8110-1BF142E823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0226CD-D69A-4FE7-BEAF-1C6A97B2AD59}" type="pres">
      <dgm:prSet presAssocID="{7CF72274-B9F4-47AC-8110-1BF142E823E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E8E70A33-F838-488A-AA6A-899F59D2A8E8}" type="presOf" srcId="{7CF72274-B9F4-47AC-8110-1BF142E823EB}" destId="{77181F45-EDB1-4905-ACA2-D3C0696E097B}" srcOrd="0" destOrd="0" presId="urn:microsoft.com/office/officeart/2005/8/layout/matrix1"/>
    <dgm:cxn modelId="{304E0F15-C1DA-4777-8C89-B332733756B1}" type="presOf" srcId="{80A9BE14-CBCC-415D-BFEE-D648AB79D472}" destId="{4D0C44A6-741F-43E4-A1DC-3577FE3E411D}" srcOrd="0" destOrd="0" presId="urn:microsoft.com/office/officeart/2005/8/layout/matrix1"/>
    <dgm:cxn modelId="{96A9B2F2-5FDD-458D-A2B8-4269CD177703}" type="presOf" srcId="{85795F96-A289-4258-9B57-D92D8D72056C}" destId="{E6DB0DA1-6DBF-422E-B16D-3032E4766626}" srcOrd="0" destOrd="0" presId="urn:microsoft.com/office/officeart/2005/8/layout/matrix1"/>
    <dgm:cxn modelId="{6DBE33B3-91B7-483A-9184-E68BF513778F}" srcId="{3702C7F2-0391-4197-9319-FCF59E691B91}" destId="{80A9BE14-CBCC-415D-BFEE-D648AB79D472}" srcOrd="1" destOrd="0" parTransId="{FCE78CFE-D754-4008-A24C-B1C4C1BED56C}" sibTransId="{257395F6-C091-4227-B9DA-9286262FC936}"/>
    <dgm:cxn modelId="{FFF7DF82-21CC-4883-ADAD-35B424220C44}" srcId="{3702C7F2-0391-4197-9319-FCF59E691B91}" destId="{85795F96-A289-4258-9B57-D92D8D72056C}" srcOrd="2" destOrd="0" parTransId="{9C9A7323-36FD-4B3A-A74B-F76D1704B0BA}" sibTransId="{F402E662-CC67-4170-A79B-71B233FD0C9E}"/>
    <dgm:cxn modelId="{F43698A2-4F35-4F55-B5B4-A2DD3B977503}" type="presOf" srcId="{80A9BE14-CBCC-415D-BFEE-D648AB79D472}" destId="{4B02D95A-2054-447A-98D8-56BC0EEA7493}" srcOrd="1" destOrd="0" presId="urn:microsoft.com/office/officeart/2005/8/layout/matrix1"/>
    <dgm:cxn modelId="{157C2339-A403-4240-8B23-9E374428F043}" type="presOf" srcId="{0629FB1E-66A8-4C2A-8AC9-8C465CCCFB91}" destId="{22B5CA34-57B7-4F2A-A7F6-101CC572EC35}" srcOrd="1" destOrd="0" presId="urn:microsoft.com/office/officeart/2005/8/layout/matrix1"/>
    <dgm:cxn modelId="{4F396697-B0AF-48B8-8E3E-98341964B073}" type="presOf" srcId="{0629FB1E-66A8-4C2A-8AC9-8C465CCCFB91}" destId="{A71942DA-04CB-4FE2-9CF8-248B4C47E455}" srcOrd="0" destOrd="0" presId="urn:microsoft.com/office/officeart/2005/8/layout/matrix1"/>
    <dgm:cxn modelId="{44ACF0B8-67A6-4F78-9984-B03A78B2BF38}" type="presOf" srcId="{A373F3EA-FD4F-4F8B-9AE6-E0152F7E3F90}" destId="{A23E43D4-2855-4C7B-995C-D29FAD0539DF}" srcOrd="1" destOrd="0" presId="urn:microsoft.com/office/officeart/2005/8/layout/matrix1"/>
    <dgm:cxn modelId="{8D35641A-FD66-44D6-98F1-0AD32AC212A9}" srcId="{7CF72274-B9F4-47AC-8110-1BF142E823EB}" destId="{3702C7F2-0391-4197-9319-FCF59E691B91}" srcOrd="0" destOrd="0" parTransId="{D5B3229D-914B-4CFC-BBDF-939C4F695B84}" sibTransId="{B9A878F7-6DB0-49FE-BCA6-1841C5543590}"/>
    <dgm:cxn modelId="{E8E27F4F-41FB-4E6E-8BB3-9B51458779F6}" type="presOf" srcId="{85795F96-A289-4258-9B57-D92D8D72056C}" destId="{8884EBD2-64D5-47E9-AD19-8FF2278DC34A}" srcOrd="1" destOrd="0" presId="urn:microsoft.com/office/officeart/2005/8/layout/matrix1"/>
    <dgm:cxn modelId="{B099C2BC-421C-43CA-8CAE-B6DCABB5BFAA}" type="presOf" srcId="{A373F3EA-FD4F-4F8B-9AE6-E0152F7E3F90}" destId="{4DC0622A-1AE9-4AE1-9C57-64367641DFC2}" srcOrd="0" destOrd="0" presId="urn:microsoft.com/office/officeart/2005/8/layout/matrix1"/>
    <dgm:cxn modelId="{ECA84C47-4D63-4C14-B138-80624BC8847C}" srcId="{3702C7F2-0391-4197-9319-FCF59E691B91}" destId="{A373F3EA-FD4F-4F8B-9AE6-E0152F7E3F90}" srcOrd="0" destOrd="0" parTransId="{0EDFD615-CFFB-425A-AB7C-17CC89908699}" sibTransId="{3FFB6569-6342-44E2-93A4-124DC7FFA7F3}"/>
    <dgm:cxn modelId="{20E9F369-364A-4385-86B5-6CFE8CDE6285}" srcId="{3702C7F2-0391-4197-9319-FCF59E691B91}" destId="{0629FB1E-66A8-4C2A-8AC9-8C465CCCFB91}" srcOrd="3" destOrd="0" parTransId="{B3FC86B6-2300-4A36-BE87-C470A2C09895}" sibTransId="{C05377CC-6507-4545-960A-AF58FCFD096B}"/>
    <dgm:cxn modelId="{F68CC19B-EC10-4096-84F7-3AB9D354A334}" type="presOf" srcId="{3702C7F2-0391-4197-9319-FCF59E691B91}" destId="{BB0226CD-D69A-4FE7-BEAF-1C6A97B2AD59}" srcOrd="0" destOrd="0" presId="urn:microsoft.com/office/officeart/2005/8/layout/matrix1"/>
    <dgm:cxn modelId="{805F75D4-A2BA-4D49-A70D-23C8A51910A8}" type="presParOf" srcId="{77181F45-EDB1-4905-ACA2-D3C0696E097B}" destId="{17149113-6127-4395-9D4E-1DAE9FB0BEA3}" srcOrd="0" destOrd="0" presId="urn:microsoft.com/office/officeart/2005/8/layout/matrix1"/>
    <dgm:cxn modelId="{60431F90-4CBA-42EE-ACDB-6FB65EAA873E}" type="presParOf" srcId="{17149113-6127-4395-9D4E-1DAE9FB0BEA3}" destId="{4DC0622A-1AE9-4AE1-9C57-64367641DFC2}" srcOrd="0" destOrd="0" presId="urn:microsoft.com/office/officeart/2005/8/layout/matrix1"/>
    <dgm:cxn modelId="{A14AE990-2520-4299-8C8B-163FEA2E6225}" type="presParOf" srcId="{17149113-6127-4395-9D4E-1DAE9FB0BEA3}" destId="{A23E43D4-2855-4C7B-995C-D29FAD0539DF}" srcOrd="1" destOrd="0" presId="urn:microsoft.com/office/officeart/2005/8/layout/matrix1"/>
    <dgm:cxn modelId="{1D6130DA-54BA-4BD4-82CB-B39BF46638FD}" type="presParOf" srcId="{17149113-6127-4395-9D4E-1DAE9FB0BEA3}" destId="{4D0C44A6-741F-43E4-A1DC-3577FE3E411D}" srcOrd="2" destOrd="0" presId="urn:microsoft.com/office/officeart/2005/8/layout/matrix1"/>
    <dgm:cxn modelId="{C5BC8FDB-64BF-491D-A176-4B61F03CC2EB}" type="presParOf" srcId="{17149113-6127-4395-9D4E-1DAE9FB0BEA3}" destId="{4B02D95A-2054-447A-98D8-56BC0EEA7493}" srcOrd="3" destOrd="0" presId="urn:microsoft.com/office/officeart/2005/8/layout/matrix1"/>
    <dgm:cxn modelId="{97E94863-10BE-4A7D-8FC5-EA2A031283B2}" type="presParOf" srcId="{17149113-6127-4395-9D4E-1DAE9FB0BEA3}" destId="{E6DB0DA1-6DBF-422E-B16D-3032E4766626}" srcOrd="4" destOrd="0" presId="urn:microsoft.com/office/officeart/2005/8/layout/matrix1"/>
    <dgm:cxn modelId="{9503DDBB-1243-4BAB-9BE1-DED1E7F0C41C}" type="presParOf" srcId="{17149113-6127-4395-9D4E-1DAE9FB0BEA3}" destId="{8884EBD2-64D5-47E9-AD19-8FF2278DC34A}" srcOrd="5" destOrd="0" presId="urn:microsoft.com/office/officeart/2005/8/layout/matrix1"/>
    <dgm:cxn modelId="{360A1341-156D-4BA5-94BD-CE5487104B99}" type="presParOf" srcId="{17149113-6127-4395-9D4E-1DAE9FB0BEA3}" destId="{A71942DA-04CB-4FE2-9CF8-248B4C47E455}" srcOrd="6" destOrd="0" presId="urn:microsoft.com/office/officeart/2005/8/layout/matrix1"/>
    <dgm:cxn modelId="{95D63492-4464-4D3E-85F8-75D925E2140A}" type="presParOf" srcId="{17149113-6127-4395-9D4E-1DAE9FB0BEA3}" destId="{22B5CA34-57B7-4F2A-A7F6-101CC572EC35}" srcOrd="7" destOrd="0" presId="urn:microsoft.com/office/officeart/2005/8/layout/matrix1"/>
    <dgm:cxn modelId="{33BB515F-A6E1-45EF-8B9C-EBDEC30EB8BF}" type="presParOf" srcId="{77181F45-EDB1-4905-ACA2-D3C0696E097B}" destId="{BB0226CD-D69A-4FE7-BEAF-1C6A97B2AD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8E79A-E66E-435B-BF74-5F3C7914E50F}">
      <dsp:nvSpPr>
        <dsp:cNvPr id="0" name=""/>
        <dsp:cNvSpPr/>
      </dsp:nvSpPr>
      <dsp:spPr>
        <a:xfrm>
          <a:off x="1146118" y="9248"/>
          <a:ext cx="8223362" cy="11976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0125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Comic Sans MS" panose="030F0702030302020204" pitchFamily="66" charset="0"/>
            </a:rPr>
            <a:t>Početak 20. st.</a:t>
          </a:r>
          <a:endParaRPr lang="hr-HR" sz="2800" kern="1200" dirty="0">
            <a:latin typeface="Comic Sans MS" panose="030F0702030302020204" pitchFamily="66" charset="0"/>
          </a:endParaRPr>
        </a:p>
      </dsp:txBody>
      <dsp:txXfrm>
        <a:off x="1146118" y="308657"/>
        <a:ext cx="7923954" cy="598817"/>
      </dsp:txXfrm>
    </dsp:sp>
    <dsp:sp modelId="{1A98C358-4B86-4785-B250-12FDDCEB2800}">
      <dsp:nvSpPr>
        <dsp:cNvPr id="0" name=""/>
        <dsp:cNvSpPr/>
      </dsp:nvSpPr>
      <dsp:spPr>
        <a:xfrm>
          <a:off x="1146118" y="932798"/>
          <a:ext cx="2532795" cy="2307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 </a:t>
          </a:r>
          <a:endParaRPr lang="hr-HR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Comic Sans MS" panose="030F0702030302020204" pitchFamily="66" charset="0"/>
            </a:rPr>
            <a:t>radijske obrazovne emisije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 smtClean="0"/>
        </a:p>
      </dsp:txBody>
      <dsp:txXfrm>
        <a:off x="1146118" y="932798"/>
        <a:ext cx="2532795" cy="2307085"/>
      </dsp:txXfrm>
    </dsp:sp>
    <dsp:sp modelId="{B8B82643-3C99-4DF0-A31F-770277115D44}">
      <dsp:nvSpPr>
        <dsp:cNvPr id="0" name=""/>
        <dsp:cNvSpPr/>
      </dsp:nvSpPr>
      <dsp:spPr>
        <a:xfrm>
          <a:off x="3678914" y="408460"/>
          <a:ext cx="5690566" cy="11976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0125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Comic Sans MS" panose="030F0702030302020204" pitchFamily="66" charset="0"/>
            </a:rPr>
            <a:t>Druga polovica 20. st.</a:t>
          </a:r>
          <a:endParaRPr lang="hr-HR" sz="2800" kern="1200" dirty="0">
            <a:latin typeface="Comic Sans MS" panose="030F0702030302020204" pitchFamily="66" charset="0"/>
          </a:endParaRPr>
        </a:p>
      </dsp:txBody>
      <dsp:txXfrm>
        <a:off x="3678914" y="707869"/>
        <a:ext cx="5391158" cy="598817"/>
      </dsp:txXfrm>
    </dsp:sp>
    <dsp:sp modelId="{5E6B50DE-3FF1-4792-AF53-0D2277A4354C}">
      <dsp:nvSpPr>
        <dsp:cNvPr id="0" name=""/>
        <dsp:cNvSpPr/>
      </dsp:nvSpPr>
      <dsp:spPr>
        <a:xfrm>
          <a:off x="3641150" y="1369776"/>
          <a:ext cx="2532795" cy="2307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 smtClean="0">
            <a:latin typeface="Comic Sans MS" panose="030F0702030302020204" pitchFamily="66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Comic Sans MS" panose="030F0702030302020204" pitchFamily="66" charset="0"/>
            </a:rPr>
            <a:t>televizijske obrazovne emisije</a:t>
          </a:r>
          <a:endParaRPr lang="hr-HR" sz="2300" kern="1200" dirty="0">
            <a:latin typeface="Comic Sans MS" panose="030F0702030302020204" pitchFamily="66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/>
        </a:p>
      </dsp:txBody>
      <dsp:txXfrm>
        <a:off x="3641150" y="1369776"/>
        <a:ext cx="2532795" cy="2307085"/>
      </dsp:txXfrm>
    </dsp:sp>
    <dsp:sp modelId="{9EB6A03B-4254-4D50-B72B-5DEC4FAFA82D}">
      <dsp:nvSpPr>
        <dsp:cNvPr id="0" name=""/>
        <dsp:cNvSpPr/>
      </dsp:nvSpPr>
      <dsp:spPr>
        <a:xfrm>
          <a:off x="6198826" y="807672"/>
          <a:ext cx="3157771" cy="11976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012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Comic Sans MS" panose="030F0702030302020204" pitchFamily="66" charset="0"/>
            </a:rPr>
            <a:t>Danas</a:t>
          </a:r>
          <a:endParaRPr lang="hr-HR" sz="2800" kern="1200" dirty="0">
            <a:latin typeface="Comic Sans MS" panose="030F0702030302020204" pitchFamily="66" charset="0"/>
          </a:endParaRPr>
        </a:p>
      </dsp:txBody>
      <dsp:txXfrm>
        <a:off x="6198826" y="1107081"/>
        <a:ext cx="2858363" cy="598817"/>
      </dsp:txXfrm>
    </dsp:sp>
    <dsp:sp modelId="{A1AD54B2-0E1B-4659-842A-C15EE990B2D9}">
      <dsp:nvSpPr>
        <dsp:cNvPr id="0" name=""/>
        <dsp:cNvSpPr/>
      </dsp:nvSpPr>
      <dsp:spPr>
        <a:xfrm>
          <a:off x="6211710" y="1731221"/>
          <a:ext cx="2532795" cy="2273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 smtClean="0">
            <a:latin typeface="Comic Sans MS" panose="030F0702030302020204" pitchFamily="66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Comic Sans MS" panose="030F0702030302020204" pitchFamily="66" charset="0"/>
            </a:rPr>
            <a:t>učionica je tamo gdje je Internet</a:t>
          </a:r>
          <a:endParaRPr lang="hr-HR" sz="2300" kern="1200" dirty="0">
            <a:latin typeface="Comic Sans MS" panose="030F0702030302020204" pitchFamily="66" charset="0"/>
          </a:endParaRPr>
        </a:p>
      </dsp:txBody>
      <dsp:txXfrm>
        <a:off x="6211710" y="1731221"/>
        <a:ext cx="2532795" cy="2273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D8F3-BED4-4D70-B150-0111A6ECD6D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48DA-D981-4386-81D8-C1FA1BFC6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42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48DA-D981-4386-81D8-C1FA1BFC660A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16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64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35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30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7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04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7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70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3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07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F712-3375-4D3B-9C43-36ADFB87E37E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46A1-98DA-467D-9C3C-F836D51596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37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442434"/>
            <a:ext cx="10515600" cy="212501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b="1" dirty="0" smtClean="0">
                <a:latin typeface="Comic Sans MS" panose="030F0702030302020204" pitchFamily="66" charset="0"/>
              </a:rPr>
              <a:t>Izazovi e-obrazovanja</a:t>
            </a:r>
            <a:br>
              <a:rPr lang="hr-HR" sz="5400" b="1" dirty="0" smtClean="0">
                <a:latin typeface="Comic Sans MS" panose="030F0702030302020204" pitchFamily="66" charset="0"/>
              </a:rPr>
            </a:br>
            <a:r>
              <a:rPr lang="hr-HR" sz="5400" b="1" dirty="0" smtClean="0">
                <a:latin typeface="Comic Sans MS" panose="030F0702030302020204" pitchFamily="66" charset="0"/>
              </a:rPr>
              <a:t>Nastava na daljinu</a:t>
            </a:r>
            <a:br>
              <a:rPr lang="hr-HR" sz="5400" b="1" dirty="0" smtClean="0">
                <a:latin typeface="Comic Sans MS" panose="030F0702030302020204" pitchFamily="66" charset="0"/>
              </a:rPr>
            </a:br>
            <a:endParaRPr lang="hr-HR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Nevenka </a:t>
            </a:r>
            <a:r>
              <a:rPr lang="hr-HR" dirty="0">
                <a:solidFill>
                  <a:schemeClr val="tx1"/>
                </a:solidFill>
                <a:latin typeface="Comic Sans MS" panose="030F0702030302020204" pitchFamily="66" charset="0"/>
              </a:rPr>
              <a:t>Pokos, prof.</a:t>
            </a:r>
          </a:p>
          <a:p>
            <a:pPr algn="ctr"/>
            <a:r>
              <a:rPr lang="hr-HR" dirty="0">
                <a:solidFill>
                  <a:schemeClr val="tx1"/>
                </a:solidFill>
                <a:latin typeface="Comic Sans MS" panose="030F0702030302020204" pitchFamily="66" charset="0"/>
              </a:rPr>
              <a:t>Zagreb, </a:t>
            </a:r>
            <a:r>
              <a:rPr lang="hr-H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listopad 2020</a:t>
            </a:r>
            <a:r>
              <a:rPr lang="hr-H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0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709684"/>
            <a:ext cx="10515600" cy="5467279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NOK predviđa da se u osnovnim i srednjim školama ostvaruju </a:t>
            </a:r>
            <a:r>
              <a:rPr lang="hr-HR" dirty="0" err="1" smtClean="0">
                <a:latin typeface="Comic Sans MS" panose="030F0702030302020204" pitchFamily="66" charset="0"/>
              </a:rPr>
              <a:t>međupredmetne</a:t>
            </a:r>
            <a:r>
              <a:rPr lang="hr-HR" dirty="0" smtClean="0">
                <a:latin typeface="Comic Sans MS" panose="030F0702030302020204" pitchFamily="66" charset="0"/>
              </a:rPr>
              <a:t> teme:</a:t>
            </a:r>
          </a:p>
          <a:p>
            <a:pPr marL="0" indent="0"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1. Osobni  socijalni razvoj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2. Zdravlje, sigurnost i zaštita okoliša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3. Učiti kako učiti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4. Poduzetništvo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5. Uporaba informacijske i  komunikacijske tehnologije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6. Građanski odgoj i obrazovanje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282890" y="4080682"/>
            <a:ext cx="8925635" cy="586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1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anose="030F0702030302020204" pitchFamily="66" charset="0"/>
              </a:rPr>
              <a:t>Uporaba informacijske i  komunikacijske tehnologije 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51631"/>
            <a:ext cx="10515600" cy="4225332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>
                <a:latin typeface="Comic Sans MS" panose="030F0702030302020204" pitchFamily="66" charset="0"/>
              </a:rPr>
              <a:t>p</a:t>
            </a:r>
            <a:r>
              <a:rPr lang="hr-HR" sz="2600" dirty="0" smtClean="0">
                <a:latin typeface="Comic Sans MS" panose="030F0702030302020204" pitchFamily="66" charset="0"/>
              </a:rPr>
              <a:t>ridonosi:</a:t>
            </a:r>
          </a:p>
          <a:p>
            <a:r>
              <a:rPr lang="hr-HR" sz="2600" dirty="0" smtClean="0">
                <a:latin typeface="Comic Sans MS" panose="030F0702030302020204" pitchFamily="66" charset="0"/>
              </a:rPr>
              <a:t>razvoju učeničkih sposobnosti samostalnoga traženja i prikupljanja podataka</a:t>
            </a:r>
          </a:p>
          <a:p>
            <a:r>
              <a:rPr lang="hr-HR" sz="2600" dirty="0">
                <a:latin typeface="Comic Sans MS" panose="030F0702030302020204" pitchFamily="66" charset="0"/>
              </a:rPr>
              <a:t>k</a:t>
            </a:r>
            <a:r>
              <a:rPr lang="hr-HR" sz="2600" dirty="0" smtClean="0">
                <a:latin typeface="Comic Sans MS" panose="030F0702030302020204" pitchFamily="66" charset="0"/>
              </a:rPr>
              <a:t>ritičkom vrednovanju izvora informacija</a:t>
            </a:r>
          </a:p>
          <a:p>
            <a:r>
              <a:rPr lang="hr-HR" sz="2600" dirty="0" smtClean="0">
                <a:latin typeface="Comic Sans MS" panose="030F0702030302020204" pitchFamily="66" charset="0"/>
              </a:rPr>
              <a:t>samostalnom učenju </a:t>
            </a:r>
            <a:r>
              <a:rPr lang="hr-HR" sz="2600" smtClean="0">
                <a:latin typeface="Comic Sans MS" panose="030F0702030302020204" pitchFamily="66" charset="0"/>
              </a:rPr>
              <a:t>i suradnji </a:t>
            </a:r>
            <a:r>
              <a:rPr lang="hr-HR" sz="2600" dirty="0" smtClean="0">
                <a:latin typeface="Comic Sans MS" panose="030F0702030302020204" pitchFamily="66" charset="0"/>
              </a:rPr>
              <a:t>s drugima</a:t>
            </a:r>
          </a:p>
          <a:p>
            <a:r>
              <a:rPr lang="hr-HR" sz="2600" dirty="0" smtClean="0">
                <a:latin typeface="Comic Sans MS" panose="030F0702030302020204" pitchFamily="66" charset="0"/>
              </a:rPr>
              <a:t>razvoju komunikacijskih sposobnosti u online okružju</a:t>
            </a:r>
          </a:p>
          <a:p>
            <a:r>
              <a:rPr lang="hr-HR" sz="2600" dirty="0" smtClean="0">
                <a:latin typeface="Comic Sans MS" panose="030F0702030302020204" pitchFamily="66" charset="0"/>
              </a:rPr>
              <a:t>razvoju pozitivnog odnosa prema učenju </a:t>
            </a:r>
          </a:p>
          <a:p>
            <a:r>
              <a:rPr lang="hr-HR" sz="2600" dirty="0" smtClean="0">
                <a:latin typeface="Comic Sans MS" panose="030F0702030302020204" pitchFamily="66" charset="0"/>
              </a:rPr>
              <a:t>unaprjeđenju načina na koji učenici prikazuju svoj rad (precizno, jasno, sažeto)</a:t>
            </a:r>
          </a:p>
          <a:p>
            <a:pPr marL="0" indent="0">
              <a:buNone/>
            </a:pPr>
            <a:r>
              <a:rPr lang="hr-HR" sz="2600" dirty="0" smtClean="0">
                <a:latin typeface="Comic Sans MS" panose="030F0702030302020204" pitchFamily="66" charset="0"/>
              </a:rPr>
              <a:t> </a:t>
            </a:r>
          </a:p>
          <a:p>
            <a:endParaRPr lang="hr-HR" sz="2600" dirty="0" smtClean="0">
              <a:latin typeface="Comic Sans MS" panose="030F0702030302020204" pitchFamily="66" charset="0"/>
            </a:endParaRPr>
          </a:p>
          <a:p>
            <a:endParaRPr lang="hr-HR" sz="2600" dirty="0">
              <a:latin typeface="Comic Sans MS" panose="030F0702030302020204" pitchFamily="66" charset="0"/>
            </a:endParaRPr>
          </a:p>
          <a:p>
            <a:endParaRPr lang="hr-HR" sz="2600" dirty="0" smtClean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5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3. Izazovi i iskustva – ožujak 2020.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mic Sans MS" panose="030F0702030302020204" pitchFamily="66" charset="0"/>
              </a:rPr>
              <a:t>s</a:t>
            </a:r>
            <a:r>
              <a:rPr lang="hr-HR" dirty="0" smtClean="0">
                <a:latin typeface="Comic Sans MS" panose="030F0702030302020204" pitchFamily="66" charset="0"/>
              </a:rPr>
              <a:t>ituacija je zatekla učitelje, učenike, ali i roditelje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učionica </a:t>
            </a:r>
            <a:r>
              <a:rPr lang="hr-H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latin typeface="Comic Sans MS" panose="030F0702030302020204" pitchFamily="66" charset="0"/>
              </a:rPr>
              <a:t> </a:t>
            </a:r>
            <a:r>
              <a:rPr lang="hr-H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virtualna učionica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hr-H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rilagodba na novi način učenja i poučavanja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dodatno vrijeme i angažman kako bi se prilagodili i navikli na novi oblik nastave – nastavu na daljinu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hr-H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eizvjesnost</a:t>
            </a:r>
            <a:r>
              <a:rPr lang="hr-HR" dirty="0" smtClean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 do kada? tjedan, dva, mjesec dana…18.lipanja!</a:t>
            </a:r>
            <a:endParaRPr lang="hr-HR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521" y="365125"/>
            <a:ext cx="192650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777922"/>
            <a:ext cx="10515600" cy="53990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mic Sans MS" panose="030F0702030302020204" pitchFamily="66" charset="0"/>
              </a:rPr>
              <a:t>z</a:t>
            </a:r>
            <a:r>
              <a:rPr lang="hr-HR" dirty="0" smtClean="0">
                <a:latin typeface="Comic Sans MS" panose="030F0702030302020204" pitchFamily="66" charset="0"/>
              </a:rPr>
              <a:t>bog fizičke udaljenosti od učitelja podrška učenicima u online okruženju jedna je od najznačajnijih aktivnosti, ali i preduvjet za odvijanje nastave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Comic Sans MS" panose="030F0702030302020204" pitchFamily="66" charset="0"/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3698543" y="2920621"/>
            <a:ext cx="1528550" cy="87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6673755" y="2920621"/>
            <a:ext cx="1651379" cy="99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jeni pravokutnik 9"/>
          <p:cNvSpPr/>
          <p:nvPr/>
        </p:nvSpPr>
        <p:spPr>
          <a:xfrm>
            <a:off x="1910687" y="3916907"/>
            <a:ext cx="3548417" cy="90075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hr-H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rganizacijski aspekt</a:t>
            </a:r>
            <a:endParaRPr lang="hr-H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7410734" y="3916907"/>
            <a:ext cx="3220872" cy="9007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>
                <a:latin typeface="Comic Sans MS" panose="030F0702030302020204" pitchFamily="66" charset="0"/>
              </a:rPr>
              <a:t>P</a:t>
            </a:r>
            <a:r>
              <a:rPr lang="hr-HR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pedagoški</a:t>
            </a:r>
            <a:r>
              <a:rPr lang="hr-H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aspekt</a:t>
            </a:r>
            <a:endParaRPr lang="hr-H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Organizacijski aspekt podrške 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</p:spPr>
        <p:txBody>
          <a:bodyPr>
            <a:noAutofit/>
          </a:bodyPr>
          <a:lstStyle/>
          <a:p>
            <a:r>
              <a:rPr lang="hr-HR" sz="2700" dirty="0">
                <a:latin typeface="Comic Sans MS" panose="030F0702030302020204" pitchFamily="66" charset="0"/>
              </a:rPr>
              <a:t>o</a:t>
            </a:r>
            <a:r>
              <a:rPr lang="hr-HR" sz="2700" dirty="0" smtClean="0">
                <a:latin typeface="Comic Sans MS" panose="030F0702030302020204" pitchFamily="66" charset="0"/>
              </a:rPr>
              <a:t>dabrati </a:t>
            </a:r>
            <a:r>
              <a:rPr lang="hr-HR" sz="2700" dirty="0" err="1" smtClean="0">
                <a:latin typeface="Comic Sans MS" panose="030F0702030302020204" pitchFamily="66" charset="0"/>
              </a:rPr>
              <a:t>adekvatanu</a:t>
            </a:r>
            <a:r>
              <a:rPr lang="hr-HR" sz="2700" dirty="0" smtClean="0">
                <a:latin typeface="Comic Sans MS" panose="030F0702030302020204" pitchFamily="66" charset="0"/>
              </a:rPr>
              <a:t> online platformu</a:t>
            </a:r>
          </a:p>
          <a:p>
            <a:r>
              <a:rPr lang="pl-PL" sz="2700" dirty="0" smtClean="0">
                <a:latin typeface="Comic Sans MS" panose="030F0702030302020204" pitchFamily="66" charset="0"/>
              </a:rPr>
              <a:t>odrediti vrijeme, odnosno termine u kojima smo dostupni za komunikaciju s učenicima i roditeljima</a:t>
            </a:r>
          </a:p>
          <a:p>
            <a:r>
              <a:rPr lang="hr-HR" sz="2700" dirty="0" smtClean="0">
                <a:latin typeface="Comic Sans MS" panose="030F0702030302020204" pitchFamily="66" charset="0"/>
              </a:rPr>
              <a:t>uputiti učenike i roditelje na načine praćenja provedbe aktivnosti i angažmana učenika kako bi znali što se od njih očekuje</a:t>
            </a:r>
          </a:p>
          <a:p>
            <a:r>
              <a:rPr lang="it-IT" sz="2700" dirty="0" err="1" smtClean="0">
                <a:latin typeface="Comic Sans MS" panose="030F0702030302020204" pitchFamily="66" charset="0"/>
              </a:rPr>
              <a:t>osigurati</a:t>
            </a:r>
            <a:r>
              <a:rPr lang="it-IT" sz="2700" dirty="0" smtClean="0">
                <a:latin typeface="Comic Sans MS" panose="030F0702030302020204" pitchFamily="66" charset="0"/>
              </a:rPr>
              <a:t> post</a:t>
            </a:r>
            <a:r>
              <a:rPr lang="hr-HR" sz="2700" dirty="0" err="1" smtClean="0">
                <a:latin typeface="Comic Sans MS" panose="030F0702030302020204" pitchFamily="66" charset="0"/>
              </a:rPr>
              <a:t>upno</a:t>
            </a:r>
            <a:r>
              <a:rPr lang="it-IT" sz="2700" dirty="0" smtClean="0">
                <a:latin typeface="Comic Sans MS" panose="030F0702030302020204" pitchFamily="66" charset="0"/>
              </a:rPr>
              <a:t> </a:t>
            </a:r>
            <a:r>
              <a:rPr lang="it-IT" sz="2700" dirty="0" err="1" smtClean="0">
                <a:latin typeface="Comic Sans MS" panose="030F0702030302020204" pitchFamily="66" charset="0"/>
              </a:rPr>
              <a:t>privikavanje</a:t>
            </a:r>
            <a:r>
              <a:rPr lang="it-IT" sz="2700" dirty="0" smtClean="0">
                <a:latin typeface="Comic Sans MS" panose="030F0702030302020204" pitchFamily="66" charset="0"/>
              </a:rPr>
              <a:t> i </a:t>
            </a:r>
            <a:r>
              <a:rPr lang="it-IT" sz="2700" dirty="0" err="1" smtClean="0">
                <a:latin typeface="Comic Sans MS" panose="030F0702030302020204" pitchFamily="66" charset="0"/>
              </a:rPr>
              <a:t>prilagodbu</a:t>
            </a:r>
            <a:r>
              <a:rPr lang="it-IT" sz="2700" dirty="0" smtClean="0">
                <a:latin typeface="Comic Sans MS" panose="030F0702030302020204" pitchFamily="66" charset="0"/>
              </a:rPr>
              <a:t> </a:t>
            </a:r>
            <a:r>
              <a:rPr lang="it-IT" sz="2700" dirty="0" err="1" smtClean="0">
                <a:latin typeface="Comic Sans MS" panose="030F0702030302020204" pitchFamily="66" charset="0"/>
              </a:rPr>
              <a:t>na</a:t>
            </a:r>
            <a:r>
              <a:rPr lang="it-IT" sz="2700" dirty="0" smtClean="0">
                <a:latin typeface="Comic Sans MS" panose="030F0702030302020204" pitchFamily="66" charset="0"/>
              </a:rPr>
              <a:t> novi </a:t>
            </a:r>
            <a:r>
              <a:rPr lang="it-IT" sz="2700" dirty="0" err="1" smtClean="0">
                <a:latin typeface="Comic Sans MS" panose="030F0702030302020204" pitchFamily="66" charset="0"/>
              </a:rPr>
              <a:t>način</a:t>
            </a:r>
            <a:r>
              <a:rPr lang="it-IT" sz="2700" dirty="0" smtClean="0">
                <a:latin typeface="Comic Sans MS" panose="030F0702030302020204" pitchFamily="66" charset="0"/>
              </a:rPr>
              <a:t> rada</a:t>
            </a:r>
            <a:r>
              <a:rPr lang="hr-HR" sz="2700" dirty="0" smtClean="0">
                <a:latin typeface="Comic Sans MS" panose="030F0702030302020204" pitchFamily="66" charset="0"/>
              </a:rPr>
              <a:t> bez obzira na NPP i GIK</a:t>
            </a:r>
          </a:p>
          <a:p>
            <a:r>
              <a:rPr lang="hr-HR" sz="2700" dirty="0">
                <a:latin typeface="Comic Sans MS" panose="030F0702030302020204" pitchFamily="66" charset="0"/>
              </a:rPr>
              <a:t>p</a:t>
            </a:r>
            <a:r>
              <a:rPr lang="hr-HR" sz="2700" dirty="0" smtClean="0">
                <a:latin typeface="Comic Sans MS" panose="030F0702030302020204" pitchFamily="66" charset="0"/>
              </a:rPr>
              <a:t>omoći učenicima u organizaciji vlastitog vremena za učenje i snalaženju s nastavnim aktivnostima na daljinu </a:t>
            </a:r>
          </a:p>
          <a:p>
            <a:r>
              <a:rPr lang="hr-HR" sz="2700" dirty="0">
                <a:latin typeface="Comic Sans MS" panose="030F0702030302020204" pitchFamily="66" charset="0"/>
              </a:rPr>
              <a:t>v</a:t>
            </a:r>
            <a:r>
              <a:rPr lang="hr-HR" sz="2700" dirty="0" smtClean="0">
                <a:latin typeface="Comic Sans MS" panose="030F0702030302020204" pitchFamily="66" charset="0"/>
              </a:rPr>
              <a:t>oditi evidenciju sudjelovanja u nastavi na daljinu…</a:t>
            </a:r>
          </a:p>
        </p:txBody>
      </p:sp>
    </p:spTree>
    <p:extLst>
      <p:ext uri="{BB962C8B-B14F-4D97-AF65-F5344CB8AC3E}">
        <p14:creationId xmlns:p14="http://schemas.microsoft.com/office/powerpoint/2010/main" val="26319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Pedagoški aspekt podrške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69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priprema aktivnosti i nastavnih materijala </a:t>
            </a:r>
          </a:p>
          <a:p>
            <a:r>
              <a:rPr lang="hr-HR" dirty="0">
                <a:latin typeface="Comic Sans MS" panose="030F0702030302020204" pitchFamily="66" charset="0"/>
              </a:rPr>
              <a:t>p</a:t>
            </a:r>
            <a:r>
              <a:rPr lang="hr-HR" dirty="0" smtClean="0">
                <a:latin typeface="Comic Sans MS" panose="030F0702030302020204" pitchFamily="66" charset="0"/>
              </a:rPr>
              <a:t>oticati primjerene oblike ponašanja u virtualnom okruženju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moderiranje procesa učenja i poučavanja </a:t>
            </a: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pojašnjavanje sadržaja i aktivnosti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određivanje količine dnevnog angažmana učenika </a:t>
            </a:r>
            <a:r>
              <a:rPr lang="hr-H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važno voditi računa da količina nastavnih sadržaja bude razumna i u skladu uzrastom učenika i njihovim uobičajenim tempom rada</a:t>
            </a:r>
          </a:p>
          <a:p>
            <a:r>
              <a:rPr lang="hr-H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praćenje i poticanje učenika koji nisu aktivni</a:t>
            </a:r>
          </a:p>
          <a:p>
            <a:r>
              <a:rPr lang="hr-H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davanje povratnih informacija učenicima i roditeljima</a:t>
            </a:r>
          </a:p>
          <a:p>
            <a:r>
              <a:rPr lang="hr-H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psihološka podrška, osobito nakon potresa</a:t>
            </a:r>
          </a:p>
          <a:p>
            <a:endParaRPr lang="hr-HR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hr-HR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Anketa - Iskustva i doživljaji učenika predmetne nastave u  nastavi na daljinu </a:t>
            </a:r>
            <a:endParaRPr lang="hr-HR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183641"/>
            <a:ext cx="10515600" cy="3993321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OŠ </a:t>
            </a:r>
            <a:r>
              <a:rPr lang="hr-HR" dirty="0" err="1" smtClean="0">
                <a:latin typeface="Comic Sans MS" panose="030F0702030302020204" pitchFamily="66" charset="0"/>
              </a:rPr>
              <a:t>Dobriše</a:t>
            </a:r>
            <a:r>
              <a:rPr lang="hr-HR" dirty="0" smtClean="0">
                <a:latin typeface="Comic Sans MS" panose="030F0702030302020204" pitchFamily="66" charset="0"/>
              </a:rPr>
              <a:t> Cesarića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suradnja s Odjelom za pedagogiju Filozofskog fakulteta, Sveučilišta u Zagrebu</a:t>
            </a:r>
          </a:p>
          <a:p>
            <a:r>
              <a:rPr lang="hr-HR" dirty="0">
                <a:latin typeface="Comic Sans MS" panose="030F0702030302020204" pitchFamily="66" charset="0"/>
              </a:rPr>
              <a:t>o</a:t>
            </a:r>
            <a:r>
              <a:rPr lang="hr-HR" dirty="0" smtClean="0">
                <a:latin typeface="Comic Sans MS" panose="030F0702030302020204" pitchFamily="66" charset="0"/>
              </a:rPr>
              <a:t>nline anketa</a:t>
            </a:r>
          </a:p>
          <a:p>
            <a:r>
              <a:rPr lang="hr-HR" dirty="0">
                <a:latin typeface="Comic Sans MS" panose="030F0702030302020204" pitchFamily="66" charset="0"/>
              </a:rPr>
              <a:t>u</a:t>
            </a:r>
            <a:r>
              <a:rPr lang="hr-HR" dirty="0" smtClean="0">
                <a:latin typeface="Comic Sans MS" panose="030F0702030302020204" pitchFamily="66" charset="0"/>
              </a:rPr>
              <a:t>zorak – 151 učenik (97%)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travanj 2020.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Struktura ispitanika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499"/>
          <a:stretch/>
        </p:blipFill>
        <p:spPr>
          <a:xfrm>
            <a:off x="1956748" y="1868111"/>
            <a:ext cx="8278504" cy="453269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543499" y="3466531"/>
            <a:ext cx="832513" cy="300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Broj braće i sestara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064"/>
          <a:stretch/>
        </p:blipFill>
        <p:spPr>
          <a:xfrm>
            <a:off x="1777685" y="1787856"/>
            <a:ext cx="8853921" cy="4714034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734567" y="3425588"/>
            <a:ext cx="777923" cy="34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1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Od toga školaraca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32" y="1842448"/>
            <a:ext cx="9552834" cy="4552879"/>
          </a:xfrm>
        </p:spPr>
      </p:pic>
      <p:sp>
        <p:nvSpPr>
          <p:cNvPr id="6" name="Pravokutnik 5"/>
          <p:cNvSpPr/>
          <p:nvPr/>
        </p:nvSpPr>
        <p:spPr>
          <a:xfrm>
            <a:off x="8529851" y="3439236"/>
            <a:ext cx="859809" cy="327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2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404225"/>
            <a:ext cx="9348716" cy="59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Prostorni uvjeti rada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9" y="1733267"/>
            <a:ext cx="10902241" cy="4640238"/>
          </a:xfrm>
        </p:spPr>
      </p:pic>
      <p:sp>
        <p:nvSpPr>
          <p:cNvPr id="7" name="TekstniOkvir 6"/>
          <p:cNvSpPr txBox="1"/>
          <p:nvPr/>
        </p:nvSpPr>
        <p:spPr>
          <a:xfrm>
            <a:off x="7942997" y="3016251"/>
            <a:ext cx="341080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/>
              <a:t>u potpunosti se ne slažem</a:t>
            </a:r>
          </a:p>
          <a:p>
            <a:r>
              <a:rPr lang="hr-HR" sz="1900" dirty="0" smtClean="0"/>
              <a:t>uglavnom se ne slažem</a:t>
            </a:r>
          </a:p>
          <a:p>
            <a:r>
              <a:rPr lang="hr-HR" sz="1900" dirty="0" smtClean="0"/>
              <a:t>niti se slažem niti se ne slažem</a:t>
            </a:r>
          </a:p>
          <a:p>
            <a:r>
              <a:rPr lang="hr-HR" sz="1900" dirty="0" smtClean="0"/>
              <a:t>uglavnom se slažem</a:t>
            </a:r>
          </a:p>
          <a:p>
            <a:r>
              <a:rPr lang="hr-HR" sz="1900" dirty="0" smtClean="0"/>
              <a:t>u potpunosti se slažem</a:t>
            </a:r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7424382" y="3016251"/>
            <a:ext cx="3466531" cy="368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1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615" y="365125"/>
            <a:ext cx="10835185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Opterećenost nastavom na daljinu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4" y="1825625"/>
            <a:ext cx="10341491" cy="4351338"/>
          </a:xfrm>
        </p:spPr>
      </p:pic>
      <p:sp>
        <p:nvSpPr>
          <p:cNvPr id="7" name="TekstniOkvir 6"/>
          <p:cNvSpPr txBox="1"/>
          <p:nvPr/>
        </p:nvSpPr>
        <p:spPr>
          <a:xfrm>
            <a:off x="7942997" y="3070746"/>
            <a:ext cx="3029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potpunosti neopterećen</a:t>
            </a:r>
          </a:p>
          <a:p>
            <a:r>
              <a:rPr lang="hr-HR" dirty="0" smtClean="0"/>
              <a:t>uglavnom neopterećen</a:t>
            </a:r>
          </a:p>
          <a:p>
            <a:r>
              <a:rPr lang="hr-HR" dirty="0" smtClean="0"/>
              <a:t>ni opterećen ni neopterećen</a:t>
            </a:r>
          </a:p>
          <a:p>
            <a:r>
              <a:rPr lang="hr-HR" dirty="0" smtClean="0"/>
              <a:t>uglavnom opterećen</a:t>
            </a:r>
          </a:p>
          <a:p>
            <a:r>
              <a:rPr lang="hr-HR" dirty="0" smtClean="0"/>
              <a:t>u potpunosti opterećen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7356143" y="3903260"/>
            <a:ext cx="3616657" cy="300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7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Opterećenost nastavnim sadržajima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061" y="2005290"/>
            <a:ext cx="9429552" cy="422607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397087" y="3179928"/>
            <a:ext cx="29206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uopće se ne slažem</a:t>
            </a:r>
          </a:p>
          <a:p>
            <a:r>
              <a:rPr lang="hr-HR" sz="1700" dirty="0" smtClean="0"/>
              <a:t>uglavnom se slažem</a:t>
            </a:r>
          </a:p>
          <a:p>
            <a:r>
              <a:rPr lang="hr-HR" sz="1700" dirty="0" smtClean="0"/>
              <a:t>niti se slažem niti ne slažem</a:t>
            </a:r>
          </a:p>
          <a:p>
            <a:r>
              <a:rPr lang="hr-HR" sz="1700" dirty="0" smtClean="0"/>
              <a:t>uglavnom se slažem</a:t>
            </a:r>
          </a:p>
          <a:p>
            <a:r>
              <a:rPr lang="hr-HR" sz="1700" dirty="0" smtClean="0"/>
              <a:t>u potpunosti se slažem</a:t>
            </a:r>
            <a:endParaRPr lang="hr-HR" sz="1700" dirty="0"/>
          </a:p>
        </p:txBody>
      </p:sp>
      <p:sp>
        <p:nvSpPr>
          <p:cNvPr id="3" name="Pravokutnik 2"/>
          <p:cNvSpPr/>
          <p:nvPr/>
        </p:nvSpPr>
        <p:spPr>
          <a:xfrm>
            <a:off x="6987654" y="3998794"/>
            <a:ext cx="2743200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1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Količina zadataka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34038" cy="47319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929349" y="3016155"/>
            <a:ext cx="25384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/>
              <a:t>u potpunosti se ne slaže</a:t>
            </a:r>
          </a:p>
          <a:p>
            <a:r>
              <a:rPr lang="hr-HR" sz="1900" dirty="0" smtClean="0"/>
              <a:t>uglavnom se ne slaže</a:t>
            </a:r>
          </a:p>
          <a:p>
            <a:r>
              <a:rPr lang="hr-HR" sz="1900" dirty="0" smtClean="0"/>
              <a:t>niti se slaže niti ne slaže</a:t>
            </a:r>
          </a:p>
          <a:p>
            <a:r>
              <a:rPr lang="hr-HR" sz="1900" dirty="0" smtClean="0"/>
              <a:t>uglavnom se slaže</a:t>
            </a:r>
          </a:p>
          <a:p>
            <a:r>
              <a:rPr lang="hr-HR" sz="1900" dirty="0" smtClean="0"/>
              <a:t>u potpunosti se slaže</a:t>
            </a:r>
            <a:endParaRPr lang="hr-HR" sz="1900" dirty="0"/>
          </a:p>
        </p:txBody>
      </p:sp>
      <p:sp>
        <p:nvSpPr>
          <p:cNvPr id="3" name="Pravokutnik 2"/>
          <p:cNvSpPr/>
          <p:nvPr/>
        </p:nvSpPr>
        <p:spPr>
          <a:xfrm>
            <a:off x="7224944" y="3902224"/>
            <a:ext cx="2934268" cy="313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Težina zadataka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5112"/>
            <a:ext cx="10380260" cy="471403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011236" y="3043451"/>
            <a:ext cx="26886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/>
              <a:t>u potpunosti se ne slaže</a:t>
            </a:r>
          </a:p>
          <a:p>
            <a:r>
              <a:rPr lang="hr-HR" sz="1900" dirty="0" smtClean="0"/>
              <a:t>uglavnom se ne slaže</a:t>
            </a:r>
          </a:p>
          <a:p>
            <a:r>
              <a:rPr lang="hr-HR" sz="1900" dirty="0" smtClean="0"/>
              <a:t>niti se slaže niti ne slaže</a:t>
            </a:r>
          </a:p>
          <a:p>
            <a:r>
              <a:rPr lang="hr-HR" sz="1900" dirty="0" smtClean="0"/>
              <a:t>uglavnom se slaže</a:t>
            </a:r>
          </a:p>
          <a:p>
            <a:r>
              <a:rPr lang="hr-HR" sz="1900" dirty="0" smtClean="0"/>
              <a:t>u potpunosti se slaže</a:t>
            </a:r>
            <a:endParaRPr lang="hr-HR" sz="1900" dirty="0"/>
          </a:p>
        </p:txBody>
      </p:sp>
      <p:sp>
        <p:nvSpPr>
          <p:cNvPr id="3" name="Pravokutnik 2"/>
          <p:cNvSpPr/>
          <p:nvPr/>
        </p:nvSpPr>
        <p:spPr>
          <a:xfrm>
            <a:off x="7410734" y="3643166"/>
            <a:ext cx="328911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9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Pomoć roditelja u nastavi na daljinu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701"/>
          <a:stretch/>
        </p:blipFill>
        <p:spPr>
          <a:xfrm>
            <a:off x="1663231" y="1871966"/>
            <a:ext cx="8865538" cy="471403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847463" y="3821373"/>
            <a:ext cx="2361062" cy="341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6188" y="269591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Zadovoljstvo nastavom na daljinu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"/>
          <a:stretch/>
        </p:blipFill>
        <p:spPr>
          <a:xfrm>
            <a:off x="1360227" y="1595154"/>
            <a:ext cx="9489742" cy="4820909"/>
          </a:xfrm>
        </p:spPr>
      </p:pic>
      <p:sp>
        <p:nvSpPr>
          <p:cNvPr id="5" name="TekstniOkvir 4"/>
          <p:cNvSpPr txBox="1"/>
          <p:nvPr/>
        </p:nvSpPr>
        <p:spPr>
          <a:xfrm>
            <a:off x="8175009" y="3234519"/>
            <a:ext cx="2674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u potpunosti nezadovoljan</a:t>
            </a:r>
          </a:p>
          <a:p>
            <a:r>
              <a:rPr lang="hr-HR" sz="1700" dirty="0" smtClean="0"/>
              <a:t>uglavnom nezadovoljan</a:t>
            </a:r>
          </a:p>
          <a:p>
            <a:r>
              <a:rPr lang="hr-HR" sz="1600" dirty="0" smtClean="0"/>
              <a:t>ni zadovoljan ni nezadovoljan</a:t>
            </a:r>
          </a:p>
          <a:p>
            <a:r>
              <a:rPr lang="hr-HR" sz="1700" dirty="0" smtClean="0"/>
              <a:t>uglavnom zadovoljan</a:t>
            </a:r>
          </a:p>
          <a:p>
            <a:r>
              <a:rPr lang="hr-HR" sz="1700" dirty="0" smtClean="0"/>
              <a:t>u potpunosti zadovoljan</a:t>
            </a:r>
          </a:p>
          <a:p>
            <a:endParaRPr lang="hr-HR" sz="1600" dirty="0"/>
          </a:p>
        </p:txBody>
      </p:sp>
      <p:sp>
        <p:nvSpPr>
          <p:cNvPr id="7" name="Pravokutnik 6"/>
          <p:cNvSpPr/>
          <p:nvPr/>
        </p:nvSpPr>
        <p:spPr>
          <a:xfrm>
            <a:off x="7656394" y="4039737"/>
            <a:ext cx="2756848" cy="313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7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455" y="365125"/>
            <a:ext cx="5496423" cy="175027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Označi tvrdnje koje se </a:t>
            </a:r>
            <a:r>
              <a:rPr lang="hr-HR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hr-HR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hr-HR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odnose na </a:t>
            </a:r>
            <a:r>
              <a:rPr lang="hr-HR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tebe, a vezane </a:t>
            </a:r>
            <a:r>
              <a:rPr lang="hr-HR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hr-HR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hr-HR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su </a:t>
            </a:r>
            <a:r>
              <a:rPr lang="hr-HR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uz nastavu na daljinu.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4984"/>
          <a:stretch/>
        </p:blipFill>
        <p:spPr>
          <a:xfrm>
            <a:off x="126455" y="2538483"/>
            <a:ext cx="5597291" cy="4094329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23746" y="365125"/>
            <a:ext cx="6468253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latin typeface="Comic Sans MS" panose="030F0702030302020204" pitchFamily="66" charset="0"/>
              </a:rPr>
              <a:t>1.Ne </a:t>
            </a:r>
            <a:r>
              <a:rPr lang="hr-HR" sz="2000" dirty="0">
                <a:latin typeface="Comic Sans MS" panose="030F0702030302020204" pitchFamily="66" charset="0"/>
              </a:rPr>
              <a:t>stižem pratiti sve objave u VU.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2. Upute učitelja često mi nisu jasne.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3. Imam dovoljno obiteljskih obveza.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4. Zabavna mi je nastava na daljinu.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5. Iscrpljen/a sam od obveza.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6. Imam dovoljno vremena za igru i zabavu</a:t>
            </a:r>
            <a:r>
              <a:rPr lang="hr-HR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hr-HR" sz="2000" dirty="0" smtClean="0">
                <a:latin typeface="Comic Sans MS" panose="030F0702030302020204" pitchFamily="66" charset="0"/>
              </a:rPr>
              <a:t>7. Zadovoljan/a sam svojim kontaktima s prijateljima.</a:t>
            </a:r>
          </a:p>
          <a:p>
            <a:pPr marL="0" indent="0">
              <a:buNone/>
            </a:pPr>
            <a:r>
              <a:rPr lang="hr-HR" sz="2000" dirty="0" smtClean="0">
                <a:latin typeface="Comic Sans MS" panose="030F0702030302020204" pitchFamily="66" charset="0"/>
              </a:rPr>
              <a:t>8. Uz školske imam obveze i od izvanškolskih obveza.</a:t>
            </a:r>
          </a:p>
          <a:p>
            <a:pPr marL="0" indent="0">
              <a:buNone/>
            </a:pPr>
            <a:r>
              <a:rPr lang="hr-HR" sz="2000" dirty="0" smtClean="0">
                <a:latin typeface="Comic Sans MS" panose="030F0702030302020204" pitchFamily="66" charset="0"/>
              </a:rPr>
              <a:t>9</a:t>
            </a:r>
            <a:r>
              <a:rPr lang="hr-HR" sz="2000" dirty="0">
                <a:latin typeface="Comic Sans MS" panose="030F0702030302020204" pitchFamily="66" charset="0"/>
              </a:rPr>
              <a:t>. Drago mi je da mogu ovoliko vremena provoditi kod kuće</a:t>
            </a:r>
            <a:r>
              <a:rPr lang="hr-HR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10. Učitelj je u nastavu uvrstio sadržaje koji olakšavaju djetetovo nošenje sa stresnom/kriznom situacijom</a:t>
            </a:r>
            <a:r>
              <a:rPr lang="hr-HR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hr-HR" sz="2000" dirty="0" smtClean="0">
                <a:latin typeface="Comic Sans MS" panose="030F0702030302020204" pitchFamily="66" charset="0"/>
              </a:rPr>
              <a:t>11.</a:t>
            </a:r>
            <a:r>
              <a:rPr lang="pl-PL" sz="2000" dirty="0">
                <a:latin typeface="Comic Sans MS" panose="030F0702030302020204" pitchFamily="66" charset="0"/>
              </a:rPr>
              <a:t> Škola na daljinu pozitivno utječe na obiteljske odnose</a:t>
            </a:r>
            <a:r>
              <a:rPr lang="pl-PL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pl-PL" sz="2000" dirty="0">
                <a:latin typeface="Comic Sans MS" panose="030F0702030302020204" pitchFamily="66" charset="0"/>
              </a:rPr>
              <a:t>12. Netko od članova obitelji zaražen je </a:t>
            </a:r>
            <a:r>
              <a:rPr lang="pl-PL" sz="2000" dirty="0" smtClean="0">
                <a:latin typeface="Comic Sans MS" panose="030F0702030302020204" pitchFamily="66" charset="0"/>
              </a:rPr>
              <a:t>virusom COVID </a:t>
            </a:r>
            <a:r>
              <a:rPr lang="pl-PL" sz="2000" dirty="0">
                <a:latin typeface="Comic Sans MS" panose="030F0702030302020204" pitchFamily="66" charset="0"/>
              </a:rPr>
              <a:t>19.</a:t>
            </a: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200" dirty="0">
              <a:latin typeface="Comic Sans MS" panose="030F0702030302020204" pitchFamily="66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723746" y="2743201"/>
            <a:ext cx="5522009" cy="627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723746" y="1937982"/>
            <a:ext cx="4129938" cy="491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Zaključak ankete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9558" y="1978924"/>
            <a:ext cx="10794242" cy="4544705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800"/>
              </a:spcAft>
            </a:pP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većina je učenika </a:t>
            </a: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 5. do 8. razreda 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zadovoljna </a:t>
            </a: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provedbom nastave na 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daljinu</a:t>
            </a:r>
          </a:p>
          <a:p>
            <a:pPr algn="just">
              <a:spcAft>
                <a:spcPts val="800"/>
              </a:spcAft>
            </a:pP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ećina je učenika samostalna u radu </a:t>
            </a:r>
          </a:p>
          <a:p>
            <a:pPr algn="just">
              <a:spcAft>
                <a:spcPts val="800"/>
              </a:spcAft>
            </a:pP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omoć </a:t>
            </a: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 roditelja u izvršavanju obaveza dobivaju povremeno ili 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rijetko</a:t>
            </a:r>
          </a:p>
          <a:p>
            <a:pPr algn="just">
              <a:spcAft>
                <a:spcPts val="800"/>
              </a:spcAft>
            </a:pP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ećina </a:t>
            </a:r>
            <a:r>
              <a:rPr lang="hr-HR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učenika ima adekvatne prostorne i tehničke uvjete rada kod 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kuće</a:t>
            </a:r>
          </a:p>
          <a:p>
            <a:pPr algn="just">
              <a:spcAft>
                <a:spcPts val="800"/>
              </a:spcAft>
            </a:pPr>
            <a:r>
              <a:rPr lang="hr-HR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većina </a:t>
            </a: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učenika smatra da je preopterećena obavezama i prevelikom količinom </a:t>
            </a:r>
            <a:r>
              <a:rPr lang="hr-HR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sadržaja</a:t>
            </a:r>
          </a:p>
          <a:p>
            <a:pPr algn="just">
              <a:spcAft>
                <a:spcPts val="800"/>
              </a:spcAft>
            </a:pP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ećina smatra </a:t>
            </a: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ima </a:t>
            </a: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dovoljno vremena za sve školske </a:t>
            </a:r>
            <a:r>
              <a:rPr lang="hr-HR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obaveze i komunikaciju s prijateljima</a:t>
            </a:r>
            <a:endParaRPr lang="hr-H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10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Anketa – Ocjena uspješnosti nastave na daljinu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OŠ </a:t>
            </a:r>
            <a:r>
              <a:rPr lang="hr-HR" dirty="0" err="1" smtClean="0">
                <a:latin typeface="Comic Sans MS" panose="030F0702030302020204" pitchFamily="66" charset="0"/>
              </a:rPr>
              <a:t>Dobriše</a:t>
            </a:r>
            <a:r>
              <a:rPr lang="hr-HR" dirty="0" smtClean="0">
                <a:latin typeface="Comic Sans MS" panose="030F0702030302020204" pitchFamily="66" charset="0"/>
              </a:rPr>
              <a:t> Cesarića</a:t>
            </a:r>
            <a:endParaRPr lang="hr-HR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Comic Sans MS" panose="030F0702030302020204" pitchFamily="66" charset="0"/>
              </a:rPr>
              <a:t>o</a:t>
            </a:r>
            <a:r>
              <a:rPr lang="hr-HR" dirty="0" smtClean="0">
                <a:latin typeface="Comic Sans MS" panose="030F0702030302020204" pitchFamily="66" charset="0"/>
              </a:rPr>
              <a:t>nline anketa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uzorak - 35 učitelja predmetne nastave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lipanj</a:t>
            </a:r>
            <a:r>
              <a:rPr lang="hr-HR" dirty="0" smtClean="0">
                <a:latin typeface="Comic Sans MS" panose="030F0702030302020204" pitchFamily="66" charset="0"/>
              </a:rPr>
              <a:t> </a:t>
            </a:r>
            <a:r>
              <a:rPr lang="hr-HR" dirty="0">
                <a:latin typeface="Comic Sans MS" panose="030F0702030302020204" pitchFamily="66" charset="0"/>
              </a:rPr>
              <a:t>2020.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7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Sadržaj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 smtClean="0">
                <a:latin typeface="Comic Sans MS" panose="030F0702030302020204" pitchFamily="66" charset="0"/>
              </a:rPr>
              <a:t>Definicija e-obrazovanja/nastave na daljinu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dirty="0" smtClean="0">
                <a:latin typeface="Comic Sans MS" panose="030F0702030302020204" pitchFamily="66" charset="0"/>
              </a:rPr>
              <a:t>Obilježja e-obrazovanja/nastave na daljinu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Comic Sans MS" panose="030F0702030302020204" pitchFamily="66" charset="0"/>
              </a:rPr>
              <a:t>3. Izazovi i iskustva (rezultati anketa)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Comic Sans MS" panose="030F0702030302020204" pitchFamily="66" charset="0"/>
              </a:rPr>
              <a:t>4.</a:t>
            </a:r>
            <a:r>
              <a:rPr lang="pl-PL" dirty="0" smtClean="0">
                <a:latin typeface="Comic Sans MS" panose="030F0702030302020204" pitchFamily="66" charset="0"/>
              </a:rPr>
              <a:t> Prednosti i nedostaci nastave na daljinu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>
                <a:latin typeface="Comic Sans MS" panose="030F0702030302020204" pitchFamily="66" charset="0"/>
              </a:rPr>
              <a:t>5. Geografija u nastavi na daljinu - posljedice</a:t>
            </a:r>
            <a:r>
              <a:rPr lang="hr-HR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Comic Sans MS" panose="030F0702030302020204" pitchFamily="66" charset="0"/>
              </a:rPr>
              <a:t>6</a:t>
            </a:r>
            <a:r>
              <a:rPr lang="hr-HR" dirty="0" smtClean="0">
                <a:latin typeface="Comic Sans MS" panose="030F0702030302020204" pitchFamily="66" charset="0"/>
              </a:rPr>
              <a:t>. </a:t>
            </a:r>
            <a:r>
              <a:rPr lang="hr-HR" dirty="0">
                <a:latin typeface="Comic Sans MS" panose="030F0702030302020204" pitchFamily="66" charset="0"/>
              </a:rPr>
              <a:t>Z</a:t>
            </a:r>
            <a:r>
              <a:rPr lang="hr-HR" dirty="0" smtClean="0">
                <a:latin typeface="Comic Sans MS" panose="030F0702030302020204" pitchFamily="66" charset="0"/>
              </a:rPr>
              <a:t>aključak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Ocjene uspješnosti nastave na daljinu u predmetnoj nastavi 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01" t="42123" r="32131" b="11859"/>
          <a:stretch/>
        </p:blipFill>
        <p:spPr>
          <a:xfrm>
            <a:off x="970129" y="1854460"/>
            <a:ext cx="9920784" cy="439747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650173" y="5800299"/>
            <a:ext cx="736979" cy="451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4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Što je dobro u nastavi na daljinu?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6" t="41209" r="32220" b="13301"/>
          <a:stretch/>
        </p:blipFill>
        <p:spPr>
          <a:xfrm>
            <a:off x="838200" y="1690688"/>
            <a:ext cx="10692408" cy="462610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678675" y="5158854"/>
            <a:ext cx="2729552" cy="103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2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Kakve ste poteškoće, osim tehničkih imali u nastavi na daljinu?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60" t="26907" r="26976" b="11021"/>
          <a:stretch/>
        </p:blipFill>
        <p:spPr>
          <a:xfrm>
            <a:off x="900332" y="1690688"/>
            <a:ext cx="10114671" cy="485108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810233" y="5459104"/>
            <a:ext cx="859809" cy="1082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4708478" y="5459104"/>
            <a:ext cx="996286" cy="96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1596788" y="5459104"/>
            <a:ext cx="1064525" cy="532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2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Zaključak ankete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omic Sans MS" panose="030F0702030302020204" pitchFamily="66" charset="0"/>
              </a:rPr>
              <a:t>v</a:t>
            </a:r>
            <a:r>
              <a:rPr lang="hr-HR" dirty="0" smtClean="0">
                <a:latin typeface="Comic Sans MS" panose="030F0702030302020204" pitchFamily="66" charset="0"/>
              </a:rPr>
              <a:t>ećina je učitelja nastavu na daljinu ocijenila ocjenom dobar</a:t>
            </a:r>
          </a:p>
          <a:p>
            <a:pPr marL="0" indent="0"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v</a:t>
            </a:r>
            <a:r>
              <a:rPr lang="hr-HR" dirty="0" smtClean="0">
                <a:latin typeface="Comic Sans MS" panose="030F0702030302020204" pitchFamily="66" charset="0"/>
              </a:rPr>
              <a:t>ećina navodi da su dobre strane nastave na daljinu rad od kuće i vlastita organizacija rada</a:t>
            </a:r>
          </a:p>
          <a:p>
            <a:pPr marL="0" indent="0"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v</a:t>
            </a:r>
            <a:r>
              <a:rPr lang="hr-HR" dirty="0" smtClean="0">
                <a:latin typeface="Comic Sans MS" panose="030F0702030302020204" pitchFamily="66" charset="0"/>
              </a:rPr>
              <a:t>ećina navodi da su poteškoće nastave na daljinu nemogućnost individualnog pristupa svakom učeniku, više vremena potrebno za pripremu nastave i stalna online dostupnost</a:t>
            </a:r>
          </a:p>
          <a:p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194" y="365125"/>
            <a:ext cx="11014194" cy="1325563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prstClr val="black"/>
                </a:solidFill>
                <a:latin typeface="Comic Sans MS" panose="030F0702030302020204" pitchFamily="66" charset="0"/>
              </a:rPr>
              <a:t>4. Prednosti i nedostaci nastave na </a:t>
            </a:r>
            <a:r>
              <a:rPr lang="hr-HR" sz="3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daljinu - učenici</a:t>
            </a:r>
            <a:endParaRPr lang="hr-HR" sz="3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405719"/>
            <a:ext cx="5157787" cy="6141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hr-HR" sz="2800" dirty="0" smtClean="0">
                <a:latin typeface="Comic Sans MS" panose="030F0702030302020204" pitchFamily="66" charset="0"/>
              </a:rPr>
              <a:t>Prednosti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019868"/>
            <a:ext cx="5157787" cy="4722125"/>
          </a:xfrm>
        </p:spPr>
        <p:txBody>
          <a:bodyPr>
            <a:normAutofit fontScale="92500"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f</a:t>
            </a:r>
            <a:r>
              <a:rPr lang="hr-HR" sz="2400" dirty="0" smtClean="0">
                <a:latin typeface="Comic Sans MS" panose="030F0702030302020204" pitchFamily="66" charset="0"/>
              </a:rPr>
              <a:t>leksibilnost organizacije učenja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o</a:t>
            </a:r>
            <a:r>
              <a:rPr lang="hr-HR" sz="2400" dirty="0" smtClean="0">
                <a:latin typeface="Comic Sans MS" panose="030F0702030302020204" pitchFamily="66" charset="0"/>
              </a:rPr>
              <a:t>puštenija atmosfera</a:t>
            </a:r>
          </a:p>
          <a:p>
            <a:r>
              <a:rPr lang="hr-HR" sz="2400" dirty="0" smtClean="0">
                <a:latin typeface="Comic Sans MS" panose="030F0702030302020204" pitchFamily="66" charset="0"/>
              </a:rPr>
              <a:t>dovoljno vremena za pisanje zadaća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r</a:t>
            </a:r>
            <a:r>
              <a:rPr lang="hr-HR" sz="2400" dirty="0" smtClean="0">
                <a:latin typeface="Comic Sans MS" panose="030F0702030302020204" pitchFamily="66" charset="0"/>
              </a:rPr>
              <a:t>azumni rokovi za predaju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s</a:t>
            </a:r>
            <a:r>
              <a:rPr lang="hr-HR" sz="2400" dirty="0" smtClean="0">
                <a:latin typeface="Comic Sans MS" panose="030F0702030302020204" pitchFamily="66" charset="0"/>
              </a:rPr>
              <a:t>amostalno upravljanje vremenom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s</a:t>
            </a:r>
            <a:r>
              <a:rPr lang="hr-HR" sz="2400" dirty="0" smtClean="0">
                <a:latin typeface="Comic Sans MS" panose="030F0702030302020204" pitchFamily="66" charset="0"/>
              </a:rPr>
              <a:t>amostalno upravljanje procesom učenja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s</a:t>
            </a:r>
            <a:r>
              <a:rPr lang="hr-HR" sz="2400" dirty="0" smtClean="0">
                <a:latin typeface="Comic Sans MS" panose="030F0702030302020204" pitchFamily="66" charset="0"/>
              </a:rPr>
              <a:t>amostalno traženje informacija</a:t>
            </a:r>
          </a:p>
          <a:p>
            <a:r>
              <a:rPr lang="hr-HR" sz="2400" dirty="0" smtClean="0">
                <a:latin typeface="Comic Sans MS" panose="030F0702030302020204" pitchFamily="66" charset="0"/>
              </a:rPr>
              <a:t>razvijanje digitalne pismenosti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v</a:t>
            </a:r>
            <a:r>
              <a:rPr lang="hr-HR" sz="2400" dirty="0" smtClean="0">
                <a:latin typeface="Comic Sans MS" panose="030F0702030302020204" pitchFamily="66" charset="0"/>
              </a:rPr>
              <a:t>iše vremena za druženje s obitelji</a:t>
            </a:r>
          </a:p>
          <a:p>
            <a:r>
              <a:rPr lang="hr-HR" sz="2400" dirty="0" smtClean="0">
                <a:latin typeface="Comic Sans MS" panose="030F0702030302020204" pitchFamily="66" charset="0"/>
              </a:rPr>
              <a:t>nema gubitka vremena za putovanje 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405719"/>
            <a:ext cx="5183188" cy="61415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Comic Sans MS" panose="030F0702030302020204" pitchFamily="66" charset="0"/>
              </a:rPr>
              <a:t>Nedostaci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019868"/>
            <a:ext cx="5183188" cy="4838132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>
                <a:latin typeface="Comic Sans MS" panose="030F0702030302020204" pitchFamily="66" charset="0"/>
              </a:rPr>
              <a:t>više samostalnog rada nego u klasičnoj nastavi </a:t>
            </a:r>
            <a:r>
              <a:rPr lang="hr-H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→ oduzima previše vremena</a:t>
            </a:r>
            <a:endParaRPr lang="hr-HR" sz="2400" dirty="0" smtClean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r</a:t>
            </a:r>
            <a:r>
              <a:rPr lang="hr-HR" sz="2400" dirty="0" smtClean="0">
                <a:latin typeface="Comic Sans MS" panose="030F0702030302020204" pitchFamily="66" charset="0"/>
              </a:rPr>
              <a:t>azličita zahtjevnost sadržaja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n</a:t>
            </a:r>
            <a:r>
              <a:rPr lang="hr-HR" sz="2400" dirty="0" smtClean="0">
                <a:latin typeface="Comic Sans MS" panose="030F0702030302020204" pitchFamily="66" charset="0"/>
              </a:rPr>
              <a:t>ema učitelja/nastavnika koji bi objasnili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teško odvojiti vrijeme nastave od svog slobodnog </a:t>
            </a:r>
            <a:r>
              <a:rPr lang="hr-HR" sz="2400" dirty="0" smtClean="0">
                <a:latin typeface="Comic Sans MS" panose="030F0702030302020204" pitchFamily="66" charset="0"/>
              </a:rPr>
              <a:t>vremena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r</a:t>
            </a:r>
            <a:r>
              <a:rPr lang="hr-HR" sz="2400" dirty="0" smtClean="0">
                <a:latin typeface="Comic Sans MS" panose="030F0702030302020204" pitchFamily="66" charset="0"/>
              </a:rPr>
              <a:t>azličita znanja i vještine u korištenju online resursa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i</a:t>
            </a:r>
            <a:r>
              <a:rPr lang="hr-HR" sz="2400" dirty="0" smtClean="0">
                <a:latin typeface="Comic Sans MS" panose="030F0702030302020204" pitchFamily="66" charset="0"/>
              </a:rPr>
              <a:t>zostanak osobnog kontakta s učiteljima/nastavnicima i  prijateljima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p</a:t>
            </a:r>
            <a:r>
              <a:rPr lang="hr-HR" sz="2400" dirty="0" smtClean="0">
                <a:latin typeface="Comic Sans MS" panose="030F0702030302020204" pitchFamily="66" charset="0"/>
              </a:rPr>
              <a:t>reviše vremena provedeno za računalom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utjecaj na zdravlje</a:t>
            </a:r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400" dirty="0">
                <a:solidFill>
                  <a:prstClr val="black"/>
                </a:solidFill>
                <a:latin typeface="Comic Sans MS" panose="030F0702030302020204" pitchFamily="66" charset="0"/>
              </a:rPr>
              <a:t>Prednosti i nedostaci nastave na daljinu - </a:t>
            </a:r>
            <a:r>
              <a:rPr lang="hr-HR" sz="3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učitelji</a:t>
            </a:r>
            <a:endParaRPr lang="hr-HR" sz="3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364776"/>
            <a:ext cx="5157787" cy="627797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Prednosti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169993"/>
            <a:ext cx="5157787" cy="4019669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</a:t>
            </a:r>
            <a:r>
              <a:rPr lang="hr-HR" sz="2400" dirty="0" smtClean="0">
                <a:latin typeface="Comic Sans MS" panose="030F0702030302020204" pitchFamily="66" charset="0"/>
              </a:rPr>
              <a:t>amostalna organizacija rada i tempa rada</a:t>
            </a:r>
          </a:p>
          <a:p>
            <a:r>
              <a:rPr lang="hr-HR" sz="2400" dirty="0" smtClean="0">
                <a:latin typeface="Comic Sans MS" panose="030F0702030302020204" pitchFamily="66" charset="0"/>
              </a:rPr>
              <a:t>povećana </a:t>
            </a:r>
            <a:r>
              <a:rPr lang="hr-HR" sz="2400" dirty="0">
                <a:latin typeface="Comic Sans MS" panose="030F0702030302020204" pitchFamily="66" charset="0"/>
              </a:rPr>
              <a:t>aktivnost inače neaktivnih </a:t>
            </a:r>
            <a:r>
              <a:rPr lang="hr-HR" sz="2400" dirty="0" smtClean="0">
                <a:latin typeface="Comic Sans MS" panose="030F0702030302020204" pitchFamily="66" charset="0"/>
              </a:rPr>
              <a:t>učenika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slanje materijala svim učenicima </a:t>
            </a:r>
            <a:r>
              <a:rPr lang="hr-HR" sz="2400" dirty="0" smtClean="0">
                <a:latin typeface="Comic Sans MS" panose="030F0702030302020204" pitchFamily="66" charset="0"/>
              </a:rPr>
              <a:t>odjednom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veći učenički angažman oko razumijevanja nastavnih </a:t>
            </a:r>
            <a:r>
              <a:rPr lang="hr-HR" sz="2400" dirty="0" smtClean="0">
                <a:latin typeface="Comic Sans MS" panose="030F0702030302020204" pitchFamily="66" charset="0"/>
              </a:rPr>
              <a:t>sadržaja</a:t>
            </a:r>
          </a:p>
          <a:p>
            <a:r>
              <a:rPr lang="hr-HR" sz="2400" dirty="0" smtClean="0">
                <a:latin typeface="Comic Sans MS" panose="030F0702030302020204" pitchFamily="66" charset="0"/>
              </a:rPr>
              <a:t>povećana učenička </a:t>
            </a:r>
            <a:r>
              <a:rPr lang="hr-HR" sz="2400" dirty="0">
                <a:latin typeface="Comic Sans MS" panose="030F0702030302020204" pitchFamily="66" charset="0"/>
              </a:rPr>
              <a:t>samostalnost </a:t>
            </a:r>
            <a:endParaRPr lang="hr-HR" sz="2400" dirty="0" smtClean="0">
              <a:latin typeface="Comic Sans MS" panose="030F0702030302020204" pitchFamily="66" charset="0"/>
            </a:endParaRPr>
          </a:p>
          <a:p>
            <a:r>
              <a:rPr lang="hr-HR" sz="2400" dirty="0" smtClean="0">
                <a:latin typeface="Comic Sans MS" panose="030F0702030302020204" pitchFamily="66" charset="0"/>
              </a:rPr>
              <a:t>povećana odgovornost za vlastiti uspjeh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nema gubitka vremena za putovanje </a:t>
            </a:r>
          </a:p>
          <a:p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364776"/>
            <a:ext cx="5183188" cy="627797"/>
          </a:xfrm>
          <a:solidFill>
            <a:srgbClr val="0070C0"/>
          </a:solidFill>
        </p:spPr>
        <p:txBody>
          <a:bodyPr>
            <a:normAutofit fontScale="47500" lnSpcReduction="20000"/>
          </a:bodyPr>
          <a:lstStyle/>
          <a:p>
            <a:pPr lvl="0" algn="ctr"/>
            <a:endParaRPr lang="hr-HR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5100" dirty="0" smtClean="0">
                <a:latin typeface="Comic Sans MS" panose="030F0702030302020204" pitchFamily="66" charset="0"/>
              </a:rPr>
              <a:t>Nedostaci</a:t>
            </a:r>
            <a:endParaRPr lang="hr-HR" sz="5100" dirty="0">
              <a:latin typeface="Comic Sans MS" panose="030F0702030302020204" pitchFamily="66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199" y="1992574"/>
            <a:ext cx="5523931" cy="4865426"/>
          </a:xfrm>
        </p:spPr>
        <p:txBody>
          <a:bodyPr>
            <a:normAutofit fontScale="85000" lnSpcReduction="20000"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v</a:t>
            </a:r>
            <a:r>
              <a:rPr lang="hr-HR" sz="2400" dirty="0" smtClean="0">
                <a:latin typeface="Comic Sans MS" panose="030F0702030302020204" pitchFamily="66" charset="0"/>
              </a:rPr>
              <a:t>eće radno opterećenje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n</a:t>
            </a:r>
            <a:r>
              <a:rPr lang="hr-HR" sz="2400" dirty="0" smtClean="0">
                <a:latin typeface="Comic Sans MS" panose="030F0702030302020204" pitchFamily="66" charset="0"/>
              </a:rPr>
              <a:t>edostatak komunikacije licem u lice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r</a:t>
            </a:r>
            <a:r>
              <a:rPr lang="hr-HR" sz="2400" dirty="0" smtClean="0">
                <a:latin typeface="Comic Sans MS" panose="030F0702030302020204" pitchFamily="66" charset="0"/>
              </a:rPr>
              <a:t>azličita digitalna znanja </a:t>
            </a:r>
            <a:r>
              <a:rPr lang="hr-HR" sz="2400" dirty="0">
                <a:latin typeface="Comic Sans MS" panose="030F0702030302020204" pitchFamily="66" charset="0"/>
              </a:rPr>
              <a:t>i vještine te </a:t>
            </a:r>
            <a:r>
              <a:rPr lang="hr-HR" sz="2400" dirty="0" smtClean="0">
                <a:latin typeface="Comic Sans MS" panose="030F0702030302020204" pitchFamily="66" charset="0"/>
              </a:rPr>
              <a:t>računalna </a:t>
            </a:r>
            <a:r>
              <a:rPr lang="hr-HR" sz="2400" dirty="0">
                <a:latin typeface="Comic Sans MS" panose="030F0702030302020204" pitchFamily="66" charset="0"/>
              </a:rPr>
              <a:t>pismenost </a:t>
            </a:r>
            <a:endParaRPr lang="hr-HR" sz="2400" dirty="0" smtClean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r</a:t>
            </a:r>
            <a:r>
              <a:rPr lang="hr-HR" sz="2400" dirty="0" smtClean="0">
                <a:latin typeface="Comic Sans MS" panose="030F0702030302020204" pitchFamily="66" charset="0"/>
              </a:rPr>
              <a:t>azličita tehnička podrška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p</a:t>
            </a:r>
            <a:r>
              <a:rPr lang="hr-HR" sz="2400" dirty="0" smtClean="0">
                <a:latin typeface="Comic Sans MS" panose="030F0702030302020204" pitchFamily="66" charset="0"/>
              </a:rPr>
              <a:t>rilagodba na nove metode i oblike poučavanja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s</a:t>
            </a:r>
            <a:r>
              <a:rPr lang="hr-HR" sz="2400" dirty="0" smtClean="0">
                <a:latin typeface="Comic Sans MS" panose="030F0702030302020204" pitchFamily="66" charset="0"/>
              </a:rPr>
              <a:t>talna online dostupnost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u</a:t>
            </a:r>
            <a:r>
              <a:rPr lang="hr-HR" sz="2400" dirty="0" smtClean="0">
                <a:latin typeface="Comic Sans MS" panose="030F0702030302020204" pitchFamily="66" charset="0"/>
              </a:rPr>
              <a:t>čenici ne poštuju rokove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d</a:t>
            </a:r>
            <a:r>
              <a:rPr lang="hr-HR" sz="2400" dirty="0" smtClean="0">
                <a:latin typeface="Comic Sans MS" panose="030F0702030302020204" pitchFamily="66" charset="0"/>
              </a:rPr>
              <a:t>io učenika se ne uključuje u nastavu na daljinu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v</a:t>
            </a:r>
            <a:r>
              <a:rPr lang="hr-HR" sz="2400" dirty="0" smtClean="0">
                <a:latin typeface="Comic Sans MS" panose="030F0702030302020204" pitchFamily="66" charset="0"/>
              </a:rPr>
              <a:t>rednovanje i ocjenjivanje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k</a:t>
            </a:r>
            <a:r>
              <a:rPr lang="hr-HR" sz="2400" dirty="0" smtClean="0">
                <a:latin typeface="Comic Sans MS" panose="030F0702030302020204" pitchFamily="66" charset="0"/>
              </a:rPr>
              <a:t>omunikacija s roditeljima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previše vremena provedeno za računalom → utjecaj na zdravlje</a:t>
            </a:r>
          </a:p>
          <a:p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sz="2400" dirty="0" smtClean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5. Geografija u nastavi na daljinu - posljedice</a:t>
            </a:r>
            <a:r>
              <a:rPr lang="hr-HR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br>
              <a:rPr lang="hr-HR" sz="3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139268763"/>
              </p:ext>
            </p:extLst>
          </p:nvPr>
        </p:nvGraphicFramePr>
        <p:xfrm>
          <a:off x="1555845" y="1392072"/>
          <a:ext cx="8830101" cy="532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elica zakrivljena dolje 4"/>
          <p:cNvSpPr/>
          <p:nvPr/>
        </p:nvSpPr>
        <p:spPr>
          <a:xfrm>
            <a:off x="5525037" y="1027906"/>
            <a:ext cx="1481070" cy="79849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Strelica zakrivljena ulijevo 6"/>
          <p:cNvSpPr/>
          <p:nvPr/>
        </p:nvSpPr>
        <p:spPr>
          <a:xfrm>
            <a:off x="9955369" y="3271233"/>
            <a:ext cx="759854" cy="133940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Strelica zakrivljena ulijevo 9"/>
          <p:cNvSpPr/>
          <p:nvPr/>
        </p:nvSpPr>
        <p:spPr>
          <a:xfrm rot="5400000">
            <a:off x="5457424" y="5566895"/>
            <a:ext cx="727654" cy="131364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Comic Sans MS" panose="030F0702030302020204" pitchFamily="66" charset="0"/>
              </a:rPr>
              <a:t>6</a:t>
            </a:r>
            <a:r>
              <a:rPr lang="hr-HR" sz="4000" dirty="0" smtClean="0">
                <a:latin typeface="Comic Sans MS" panose="030F0702030302020204" pitchFamily="66" charset="0"/>
              </a:rPr>
              <a:t>. Zaključak</a:t>
            </a:r>
            <a:endParaRPr lang="hr-HR" sz="40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latin typeface="Comic Sans MS" panose="030F0702030302020204" pitchFamily="66" charset="0"/>
              </a:rPr>
              <a:t>21. stoljeće je stoljeće znanstvenog i tehnološkog napretka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p</a:t>
            </a:r>
            <a:r>
              <a:rPr lang="hr-HR" sz="2400" dirty="0" smtClean="0">
                <a:latin typeface="Comic Sans MS" panose="030F0702030302020204" pitchFamily="66" charset="0"/>
              </a:rPr>
              <a:t>rilagodba Z generaciji i </a:t>
            </a:r>
            <a:r>
              <a:rPr lang="hr-HR" sz="2400" dirty="0" err="1" smtClean="0">
                <a:latin typeface="Comic Sans MS" panose="030F0702030302020204" pitchFamily="66" charset="0"/>
              </a:rPr>
              <a:t>Alpha</a:t>
            </a:r>
            <a:r>
              <a:rPr lang="hr-HR" sz="2400" dirty="0" smtClean="0">
                <a:latin typeface="Comic Sans MS" panose="030F0702030302020204" pitchFamily="66" charset="0"/>
              </a:rPr>
              <a:t> generaciji (</a:t>
            </a:r>
            <a:r>
              <a:rPr lang="hr-HR" sz="2400" i="1" dirty="0" smtClean="0">
                <a:latin typeface="Comic Sans MS" panose="030F0702030302020204" pitchFamily="66" charset="0"/>
              </a:rPr>
              <a:t>digitalni urođenici</a:t>
            </a:r>
            <a:r>
              <a:rPr lang="hr-HR" sz="2400" dirty="0" smtClean="0"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u</a:t>
            </a:r>
            <a:r>
              <a:rPr lang="hr-HR" sz="2400" dirty="0" smtClean="0">
                <a:latin typeface="Comic Sans MS" panose="030F0702030302020204" pitchFamily="66" charset="0"/>
              </a:rPr>
              <a:t>loga obrazovnog sustava je učenike osposobiti za samostalno učenje, život i rad u suvremenom društvu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o</a:t>
            </a:r>
            <a:r>
              <a:rPr lang="hr-HR" sz="2400" dirty="0" smtClean="0">
                <a:latin typeface="Comic Sans MS" panose="030F0702030302020204" pitchFamily="66" charset="0"/>
              </a:rPr>
              <a:t>svijestiti važnost preuzimanja odgovornosti za svoje znanje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latin typeface="Comic Sans MS" panose="030F0702030302020204" pitchFamily="66" charset="0"/>
              </a:rPr>
              <a:t>primjena digitalnih alata i IKT-a u nastavi postala je realnost obrazovanja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latin typeface="Comic Sans MS" panose="030F0702030302020204" pitchFamily="66" charset="0"/>
              </a:rPr>
              <a:t>nastava na daljinu ima svojih prednosti i nedostataka u odnosu na klasičnu nastavu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dirty="0" smtClean="0">
                <a:latin typeface="Comic Sans MS" panose="030F0702030302020204" pitchFamily="66" charset="0"/>
              </a:rPr>
              <a:t>socijalna </a:t>
            </a:r>
            <a:r>
              <a:rPr lang="hr-HR" sz="2400" dirty="0">
                <a:latin typeface="Comic Sans MS" panose="030F0702030302020204" pitchFamily="66" charset="0"/>
              </a:rPr>
              <a:t>i emocionalna odvojenost </a:t>
            </a:r>
            <a:r>
              <a:rPr lang="hr-HR" sz="2400" dirty="0" smtClean="0">
                <a:latin typeface="Comic Sans MS" panose="030F0702030302020204" pitchFamily="66" charset="0"/>
              </a:rPr>
              <a:t>može utjecati na pad </a:t>
            </a:r>
            <a:r>
              <a:rPr lang="hr-HR" sz="2400" dirty="0">
                <a:latin typeface="Comic Sans MS" panose="030F0702030302020204" pitchFamily="66" charset="0"/>
              </a:rPr>
              <a:t>motivacije, otuđenost i </a:t>
            </a:r>
            <a:r>
              <a:rPr lang="hr-HR" sz="2400" dirty="0" smtClean="0">
                <a:latin typeface="Comic Sans MS" panose="030F0702030302020204" pitchFamily="66" charset="0"/>
              </a:rPr>
              <a:t>anksioznost i kod učitelja i kod učenika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latin typeface="Comic Sans MS" panose="030F0702030302020204" pitchFamily="66" charset="0"/>
              </a:rPr>
              <a:t>previše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latin typeface="Comic Sans MS" panose="030F0702030302020204" pitchFamily="66" charset="0"/>
              </a:rPr>
              <a:t>vremena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latin typeface="Comic Sans MS" panose="030F0702030302020204" pitchFamily="66" charset="0"/>
              </a:rPr>
              <a:t>provedeno</a:t>
            </a:r>
            <a:r>
              <a:rPr lang="it-IT" sz="2400" dirty="0">
                <a:latin typeface="Comic Sans MS" panose="030F0702030302020204" pitchFamily="66" charset="0"/>
              </a:rPr>
              <a:t> za </a:t>
            </a:r>
            <a:r>
              <a:rPr lang="it-IT" sz="2400" dirty="0" err="1">
                <a:latin typeface="Comic Sans MS" panose="030F0702030302020204" pitchFamily="66" charset="0"/>
              </a:rPr>
              <a:t>računalom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hr-HR" sz="2400" dirty="0" smtClean="0">
                <a:latin typeface="Comic Sans MS" panose="030F0702030302020204" pitchFamily="66" charset="0"/>
              </a:rPr>
              <a:t>utječe na psihičko i fizičko zdravlje</a:t>
            </a:r>
          </a:p>
          <a:p>
            <a:pPr marL="514350" indent="-514350">
              <a:buAutoNum type="arabicPeriod"/>
            </a:pPr>
            <a:endParaRPr lang="hr-HR" sz="24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hr-HR" sz="24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hr-HR" sz="24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hr-HR" sz="24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64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…i za kraj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>
                <a:latin typeface="Comic Sans MS" panose="030F0702030302020204" pitchFamily="66" charset="0"/>
              </a:rPr>
              <a:t>Koliko god online nastava zvučala kao nastava budućnosti, činjenica je da nikada </a:t>
            </a:r>
            <a:r>
              <a:rPr lang="hr-HR" i="1" dirty="0" smtClean="0">
                <a:latin typeface="Comic Sans MS" panose="030F0702030302020204" pitchFamily="66" charset="0"/>
              </a:rPr>
              <a:t>i ništa </a:t>
            </a:r>
            <a:r>
              <a:rPr lang="hr-HR" i="1" dirty="0">
                <a:latin typeface="Comic Sans MS" panose="030F0702030302020204" pitchFamily="66" charset="0"/>
              </a:rPr>
              <a:t>neće moći zamijeniti međusobnu komunikaciju učitelja i učenika i nastavu uživo</a:t>
            </a:r>
            <a:r>
              <a:rPr lang="hr-HR" i="1" dirty="0" smtClean="0">
                <a:latin typeface="Comic Sans MS" panose="030F0702030302020204" pitchFamily="66" charset="0"/>
              </a:rPr>
              <a:t>.</a:t>
            </a:r>
          </a:p>
          <a:p>
            <a:endParaRPr lang="hr-HR" i="1" dirty="0">
              <a:latin typeface="Comic Sans MS" panose="030F0702030302020204" pitchFamily="66" charset="0"/>
            </a:endParaRPr>
          </a:p>
          <a:p>
            <a:r>
              <a:rPr lang="hr-HR" i="1" dirty="0" smtClean="0">
                <a:latin typeface="Comic Sans MS" panose="030F0702030302020204" pitchFamily="66" charset="0"/>
              </a:rPr>
              <a:t> Nastavu na daljinu treba shvatiti kao </a:t>
            </a:r>
            <a:r>
              <a:rPr lang="hr-HR" i="1" dirty="0">
                <a:latin typeface="Comic Sans MS" panose="030F0702030302020204" pitchFamily="66" charset="0"/>
              </a:rPr>
              <a:t>koncert </a:t>
            </a:r>
            <a:r>
              <a:rPr lang="hr-HR" i="1" dirty="0" smtClean="0">
                <a:latin typeface="Comic Sans MS" panose="030F0702030302020204" pitchFamily="66" charset="0"/>
              </a:rPr>
              <a:t>omiljenog pjevača. </a:t>
            </a:r>
            <a:r>
              <a:rPr lang="hr-HR" i="1" dirty="0">
                <a:latin typeface="Comic Sans MS" panose="030F0702030302020204" pitchFamily="66" charset="0"/>
              </a:rPr>
              <a:t>Dok ga slušaš na YouTubeu, odlično ti je. Međutim, kada odeš na koncert uživo, to je potpuno drugi doživljaj koji nikada nijedan YouTube neće moći </a:t>
            </a:r>
            <a:r>
              <a:rPr lang="hr-HR" i="1" dirty="0" smtClean="0">
                <a:latin typeface="Comic Sans MS" panose="030F0702030302020204" pitchFamily="66" charset="0"/>
              </a:rPr>
              <a:t>zamijeniti.</a:t>
            </a:r>
            <a:endParaRPr lang="hr-HR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0501" y="614149"/>
            <a:ext cx="10903424" cy="967357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latin typeface="Comic Sans MS" panose="030F0702030302020204" pitchFamily="66" charset="0"/>
              </a:rPr>
              <a:t>1. Definicija e-obrazovanja/nastave na daljinu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omic Sans MS" panose="030F0702030302020204" pitchFamily="66" charset="0"/>
              </a:rPr>
              <a:t>e</a:t>
            </a:r>
            <a:r>
              <a:rPr lang="hr-HR" dirty="0" smtClean="0">
                <a:latin typeface="Comic Sans MS" panose="030F0702030302020204" pitchFamily="66" charset="0"/>
              </a:rPr>
              <a:t>-obrazovanje je bilo koji oblik učenja, poučavanja ili obrazovanja koji je potpomognut uporabom računalnih tehnologija, a posebno računalnih mreža temeljenih na Internet tehnologijama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>
                <a:latin typeface="Comic Sans MS" panose="030F0702030302020204" pitchFamily="66" charset="0"/>
              </a:rPr>
              <a:t>e</a:t>
            </a:r>
            <a:r>
              <a:rPr lang="hr-HR" dirty="0" smtClean="0">
                <a:latin typeface="Comic Sans MS" panose="030F0702030302020204" pitchFamily="66" charset="0"/>
              </a:rPr>
              <a:t>-obrazovanje je interaktivan ili dvosmjeran proces između učitelja i učenika uz pomoć elektroničkih medija pri čemu je naglasak na proces učenja dok su mediji samo pomoćno sredstvo koje upotpunjuje taj proces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75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2. Obilježja nastave na daljinu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učenje na daljinu se pojavilo prije pojave prvih računala→</a:t>
            </a:r>
            <a:br>
              <a:rPr lang="hr-HR" dirty="0" smtClean="0">
                <a:latin typeface="Comic Sans MS" panose="030F0702030302020204" pitchFamily="66" charset="0"/>
              </a:rPr>
            </a:br>
            <a:r>
              <a:rPr lang="hr-HR" dirty="0" smtClean="0">
                <a:latin typeface="Comic Sans MS" panose="030F0702030302020204" pitchFamily="66" charset="0"/>
              </a:rPr>
              <a:t>učilo se pomoću knjiga </a:t>
            </a: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krajem 19. stoljeća postaju popularne dopisne škole u kojima učenici ili studenti nastavne sadržaje savladavaju pomoću knjiga→ nisu morali pohađati nastavu u predavaonicama, komunikacija s profesorima se odvijala pismima, a u školu su dolazili samo polagati ispite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/>
            </a:r>
            <a:br>
              <a:rPr lang="hr-HR" dirty="0" smtClean="0">
                <a:latin typeface="Comic Sans MS" panose="030F0702030302020204" pitchFamily="66" charset="0"/>
              </a:rPr>
            </a:br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>
              <a:latin typeface="Comic Sans MS" panose="030F0702030302020204" pitchFamily="66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36" y="5172303"/>
            <a:ext cx="443827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13" y="232012"/>
            <a:ext cx="10998958" cy="2279176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R</a:t>
            </a:r>
            <a:r>
              <a:rPr lang="hr-HR" sz="2800" dirty="0" smtClean="0">
                <a:latin typeface="Comic Sans MS" panose="030F0702030302020204" pitchFamily="66" charset="0"/>
              </a:rPr>
              <a:t>azvoj komunikacijskih tehnologija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 smtClean="0">
                <a:latin typeface="Comic Sans MS" panose="030F0702030302020204" pitchFamily="66" charset="0"/>
              </a:rPr>
              <a:t> </a:t>
            </a:r>
            <a:br>
              <a:rPr lang="hr-HR" sz="2800" dirty="0" smtClean="0">
                <a:latin typeface="Comic Sans MS" panose="030F0702030302020204" pitchFamily="66" charset="0"/>
              </a:rPr>
            </a:br>
            <a:r>
              <a:rPr lang="hr-HR" sz="2800" dirty="0" smtClean="0">
                <a:latin typeface="Comic Sans MS" panose="030F0702030302020204" pitchFamily="66" charset="0"/>
              </a:rPr>
              <a:t/>
            </a:r>
            <a:br>
              <a:rPr lang="hr-HR" sz="2800" dirty="0" smtClean="0">
                <a:latin typeface="Comic Sans MS" panose="030F0702030302020204" pitchFamily="66" charset="0"/>
              </a:rPr>
            </a:br>
            <a:r>
              <a:rPr lang="hr-HR" sz="2800" dirty="0" smtClean="0">
                <a:latin typeface="Comic Sans MS" panose="030F0702030302020204" pitchFamily="66" charset="0"/>
              </a:rPr>
              <a:t>učenje na daljinu poprima nove oblike </a:t>
            </a:r>
            <a:r>
              <a:rPr lang="hr-HR" sz="3600" dirty="0" smtClean="0">
                <a:latin typeface="Comic Sans MS" panose="030F0702030302020204" pitchFamily="66" charset="0"/>
              </a:rPr>
              <a:t/>
            </a:r>
            <a:br>
              <a:rPr lang="hr-HR" sz="3600" dirty="0" smtClean="0">
                <a:latin typeface="Comic Sans MS" panose="030F0702030302020204" pitchFamily="66" charset="0"/>
              </a:rPr>
            </a:br>
            <a:endParaRPr lang="hr-HR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553526"/>
              </p:ext>
            </p:extLst>
          </p:nvPr>
        </p:nvGraphicFramePr>
        <p:xfrm>
          <a:off x="838200" y="2163171"/>
          <a:ext cx="10515600" cy="401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elica dolje 4"/>
          <p:cNvSpPr/>
          <p:nvPr/>
        </p:nvSpPr>
        <p:spPr>
          <a:xfrm>
            <a:off x="5363570" y="907576"/>
            <a:ext cx="464024" cy="58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4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r</a:t>
            </a:r>
            <a:r>
              <a:rPr lang="hr-HR" dirty="0" smtClean="0">
                <a:latin typeface="Comic Sans MS" panose="030F0702030302020204" pitchFamily="66" charset="0"/>
              </a:rPr>
              <a:t>azvoj znanosti i uporaba računalne </a:t>
            </a:r>
            <a:r>
              <a:rPr lang="hr-HR" dirty="0">
                <a:latin typeface="Comic Sans MS" panose="030F0702030302020204" pitchFamily="66" charset="0"/>
              </a:rPr>
              <a:t>t</a:t>
            </a:r>
            <a:r>
              <a:rPr lang="hr-HR" dirty="0" smtClean="0">
                <a:latin typeface="Comic Sans MS" panose="030F0702030302020204" pitchFamily="66" charset="0"/>
              </a:rPr>
              <a:t>ehnologije prisutni su na svim razinama ljudskog djelovanja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	</a:t>
            </a:r>
            <a:r>
              <a:rPr lang="hr-HR" dirty="0" smtClean="0">
                <a:latin typeface="Comic Sans MS" panose="030F0702030302020204" pitchFamily="66" charset="0"/>
              </a:rPr>
              <a:t>  zadaća obrazovnog sustava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>
                <a:latin typeface="Comic Sans MS" panose="030F0702030302020204" pitchFamily="66" charset="0"/>
              </a:rPr>
              <a:t>            učenike osposobiti za život i rad u digitalnom okruženju </a:t>
            </a:r>
            <a:endParaRPr lang="hr-H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                                                         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Strelica dolje 4"/>
          <p:cNvSpPr/>
          <p:nvPr/>
        </p:nvSpPr>
        <p:spPr>
          <a:xfrm>
            <a:off x="5591034" y="1951630"/>
            <a:ext cx="495868" cy="87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dolje 5"/>
          <p:cNvSpPr/>
          <p:nvPr/>
        </p:nvSpPr>
        <p:spPr>
          <a:xfrm>
            <a:off x="5591034" y="3411940"/>
            <a:ext cx="586854" cy="109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9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299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Nacionalni okvirni kurikulum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3205" y="1487606"/>
            <a:ext cx="11122925" cy="5090615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d</a:t>
            </a:r>
            <a:r>
              <a:rPr lang="hr-HR" dirty="0" smtClean="0">
                <a:latin typeface="Comic Sans MS" panose="030F0702030302020204" pitchFamily="66" charset="0"/>
              </a:rPr>
              <a:t>onosi okvir za stjecanje temeljnih i stručnih kompetencija:</a:t>
            </a: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1. Komunikacija na materinskom jeziku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2. Komunikacija na stranim jezicima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3. Matematička kompetencija i osnovne kompetencije u prirodoslovlju i</a:t>
            </a:r>
          </a:p>
          <a:p>
            <a:pPr marL="0" indent="0">
              <a:buNone/>
            </a:pP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smtClean="0">
                <a:latin typeface="Comic Sans MS" panose="030F0702030302020204" pitchFamily="66" charset="0"/>
              </a:rPr>
              <a:t>  tehnologija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4. Digitalna kompetencija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5. Učiti kako učiti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6. Socijalna i građanska kompetencija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7. Inicijativa i poduzetnost</a:t>
            </a:r>
          </a:p>
          <a:p>
            <a:pPr marL="0" indent="0">
              <a:buNone/>
            </a:pPr>
            <a:r>
              <a:rPr lang="hr-HR" dirty="0" smtClean="0">
                <a:latin typeface="Comic Sans MS" panose="030F0702030302020204" pitchFamily="66" charset="0"/>
              </a:rPr>
              <a:t>8. Kulturna svijest i izražavanje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941696" y="4107976"/>
            <a:ext cx="3780429" cy="464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5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Digitalna kompetencija</a:t>
            </a:r>
            <a:endParaRPr lang="hr-HR" sz="3600" dirty="0"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>
                <a:latin typeface="Comic Sans MS" panose="030F0702030302020204" pitchFamily="66" charset="0"/>
              </a:rPr>
              <a:t>odnosi se na osposobljenost za sigurnu i kritičku upotrebu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 smtClean="0">
                <a:latin typeface="Comic Sans MS" panose="030F0702030302020204" pitchFamily="66" charset="0"/>
              </a:rPr>
              <a:t>   informacijsko-komunikacijske tehnologije </a:t>
            </a:r>
          </a:p>
          <a:p>
            <a:pPr marL="0" indent="0">
              <a:buNone/>
            </a:pPr>
            <a:endParaRPr lang="hr-HR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hr-HR" dirty="0" smtClean="0">
                <a:latin typeface="Comic Sans MS" panose="030F0702030302020204" pitchFamily="66" charset="0"/>
              </a:rPr>
              <a:t>ključni elementi osnovne informacijsko-komunikacijske vještine su: upotreba računala za pronalaženje, procjenu, pohranjivanje, stvaranje, prikazivanje i razmjenu informacija te razvijanje suradničkih mreža putem interneta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1543</Words>
  <Application>Microsoft Office PowerPoint</Application>
  <PresentationFormat>Široki zaslon</PresentationFormat>
  <Paragraphs>260</Paragraphs>
  <Slides>38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Times New Roman</vt:lpstr>
      <vt:lpstr>Wingdings</vt:lpstr>
      <vt:lpstr>Tema sustava Office</vt:lpstr>
      <vt:lpstr>Izazovi e-obrazovanja Nastava na daljinu </vt:lpstr>
      <vt:lpstr>PowerPointova prezentacija</vt:lpstr>
      <vt:lpstr>Sadržaj</vt:lpstr>
      <vt:lpstr>1. Definicija e-obrazovanja/nastave na daljinu </vt:lpstr>
      <vt:lpstr>2. Obilježja nastave na daljinu</vt:lpstr>
      <vt:lpstr>Razvoj komunikacijskih tehnologija    učenje na daljinu poprima nove oblike  </vt:lpstr>
      <vt:lpstr>PowerPointova prezentacija</vt:lpstr>
      <vt:lpstr>Nacionalni okvirni kurikulum</vt:lpstr>
      <vt:lpstr>Digitalna kompetencija</vt:lpstr>
      <vt:lpstr>PowerPointova prezentacija</vt:lpstr>
      <vt:lpstr>Uporaba informacijske i  komunikacijske tehnologije </vt:lpstr>
      <vt:lpstr>3. Izazovi i iskustva – ožujak 2020.</vt:lpstr>
      <vt:lpstr>PowerPointova prezentacija</vt:lpstr>
      <vt:lpstr>Organizacijski aspekt podrške </vt:lpstr>
      <vt:lpstr>Pedagoški aspekt podrške</vt:lpstr>
      <vt:lpstr>Anketa - Iskustva i doživljaji učenika predmetne nastave u  nastavi na daljinu </vt:lpstr>
      <vt:lpstr>Struktura ispitanika</vt:lpstr>
      <vt:lpstr>Broj braće i sestara</vt:lpstr>
      <vt:lpstr>Od toga školaraca</vt:lpstr>
      <vt:lpstr>Prostorni uvjeti rada</vt:lpstr>
      <vt:lpstr>Opterećenost nastavom na daljinu</vt:lpstr>
      <vt:lpstr>Opterećenost nastavnim sadržajima</vt:lpstr>
      <vt:lpstr>Količina zadataka</vt:lpstr>
      <vt:lpstr>Težina zadataka</vt:lpstr>
      <vt:lpstr>Pomoć roditelja u nastavi na daljinu</vt:lpstr>
      <vt:lpstr>Zadovoljstvo nastavom na daljinu</vt:lpstr>
      <vt:lpstr>Označi tvrdnje koje se  odnose na tebe, a vezane  su uz nastavu na daljinu.</vt:lpstr>
      <vt:lpstr>Zaključak ankete</vt:lpstr>
      <vt:lpstr>Anketa – Ocjena uspješnosti nastave na daljinu</vt:lpstr>
      <vt:lpstr>Ocjene uspješnosti nastave na daljinu u predmetnoj nastavi </vt:lpstr>
      <vt:lpstr>Što je dobro u nastavi na daljinu?</vt:lpstr>
      <vt:lpstr>Kakve ste poteškoće, osim tehničkih imali u nastavi na daljinu?</vt:lpstr>
      <vt:lpstr>Zaključak ankete</vt:lpstr>
      <vt:lpstr>4. Prednosti i nedostaci nastave na daljinu - učenici</vt:lpstr>
      <vt:lpstr>Prednosti i nedostaci nastave na daljinu - učitelji</vt:lpstr>
      <vt:lpstr>5. Geografija u nastavi na daljinu - posljedice  </vt:lpstr>
      <vt:lpstr>6. Zaključak</vt:lpstr>
      <vt:lpstr>…i za 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Izazovi učenje i poučavanja u online okruženju –  iskustva nastave na daljinu</dc:title>
  <dc:creator>Nena</dc:creator>
  <cp:lastModifiedBy>Nena</cp:lastModifiedBy>
  <cp:revision>136</cp:revision>
  <dcterms:created xsi:type="dcterms:W3CDTF">2020-11-18T16:55:45Z</dcterms:created>
  <dcterms:modified xsi:type="dcterms:W3CDTF">2021-07-01T21:19:43Z</dcterms:modified>
</cp:coreProperties>
</file>